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2"/>
  </p:handoutMasterIdLst>
  <p:sldIdLst>
    <p:sldId id="256" r:id="rId2"/>
    <p:sldId id="257" r:id="rId3"/>
    <p:sldId id="265" r:id="rId4"/>
    <p:sldId id="261" r:id="rId5"/>
    <p:sldId id="262" r:id="rId6"/>
    <p:sldId id="263" r:id="rId7"/>
    <p:sldId id="264" r:id="rId8"/>
    <p:sldId id="266" r:id="rId9"/>
    <p:sldId id="289" r:id="rId10"/>
    <p:sldId id="267" r:id="rId11"/>
    <p:sldId id="280" r:id="rId12"/>
    <p:sldId id="281" r:id="rId13"/>
    <p:sldId id="276" r:id="rId14"/>
    <p:sldId id="277" r:id="rId15"/>
    <p:sldId id="268" r:id="rId16"/>
    <p:sldId id="271" r:id="rId17"/>
    <p:sldId id="258" r:id="rId18"/>
    <p:sldId id="275" r:id="rId19"/>
    <p:sldId id="269" r:id="rId20"/>
    <p:sldId id="274" r:id="rId21"/>
    <p:sldId id="285" r:id="rId22"/>
    <p:sldId id="284" r:id="rId23"/>
    <p:sldId id="270" r:id="rId24"/>
    <p:sldId id="272" r:id="rId25"/>
    <p:sldId id="273" r:id="rId26"/>
    <p:sldId id="282" r:id="rId27"/>
    <p:sldId id="286" r:id="rId28"/>
    <p:sldId id="287" r:id="rId29"/>
    <p:sldId id="290" r:id="rId30"/>
    <p:sldId id="288" r:id="rId31"/>
  </p:sldIdLst>
  <p:sldSz cx="9144000" cy="6858000" type="screen4x3"/>
  <p:notesSz cx="6881813" cy="9296400"/>
  <p:custDataLst>
    <p:tags r:id="rId33"/>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CC0000"/>
    <a:srgbClr val="65B9B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8" autoAdjust="0"/>
    <p:restoredTop sz="94595" autoAdjust="0"/>
  </p:normalViewPr>
  <p:slideViewPr>
    <p:cSldViewPr>
      <p:cViewPr varScale="1">
        <p:scale>
          <a:sx n="82" d="100"/>
          <a:sy n="82" d="100"/>
        </p:scale>
        <p:origin x="1478"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3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BB9384-8EC3-445C-8F61-4B60E2801966}" type="doc">
      <dgm:prSet loTypeId="urn:microsoft.com/office/officeart/2005/8/layout/pyramid1" loCatId="pyramid" qsTypeId="urn:microsoft.com/office/officeart/2005/8/quickstyle/simple1" qsCatId="simple" csTypeId="urn:microsoft.com/office/officeart/2005/8/colors/accent1_2" csCatId="accent1"/>
      <dgm:spPr/>
    </dgm:pt>
    <dgm:pt modelId="{57F61ECD-0368-4DA7-A45E-3794D795967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tx1"/>
              </a:solidFill>
              <a:effectLst/>
              <a:latin typeface="Arial" charset="0"/>
            </a:rPr>
            <a:t>The Pope </a:t>
          </a:r>
        </a:p>
      </dgm:t>
    </dgm:pt>
    <dgm:pt modelId="{CE3EFF8B-AC58-4C60-8029-1A4D129DE063}" type="parTrans" cxnId="{B6718FA9-551D-47C6-A740-29269B7737FF}">
      <dgm:prSet/>
      <dgm:spPr/>
      <dgm:t>
        <a:bodyPr/>
        <a:lstStyle/>
        <a:p>
          <a:endParaRPr lang="en-US"/>
        </a:p>
      </dgm:t>
    </dgm:pt>
    <dgm:pt modelId="{FA88466F-4C88-4306-9748-BF6BADB2B9F5}" type="sibTrans" cxnId="{B6718FA9-551D-47C6-A740-29269B7737FF}">
      <dgm:prSet/>
      <dgm:spPr/>
      <dgm:t>
        <a:bodyPr/>
        <a:lstStyle/>
        <a:p>
          <a:endParaRPr lang="en-US"/>
        </a:p>
      </dgm:t>
    </dgm:pt>
    <dgm:pt modelId="{C43F2D05-285F-471E-A9EB-D50E2216C707}">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tx1"/>
              </a:solidFill>
              <a:effectLst/>
              <a:latin typeface="Arial" charset="0"/>
            </a:rPr>
            <a:t>King</a:t>
          </a:r>
        </a:p>
      </dgm:t>
    </dgm:pt>
    <dgm:pt modelId="{275E0FE0-6095-4468-8B46-06BCF052B5DA}" type="parTrans" cxnId="{2F1BD089-9CAD-422A-95CE-BA5D9152FDF7}">
      <dgm:prSet/>
      <dgm:spPr/>
      <dgm:t>
        <a:bodyPr/>
        <a:lstStyle/>
        <a:p>
          <a:endParaRPr lang="en-US"/>
        </a:p>
      </dgm:t>
    </dgm:pt>
    <dgm:pt modelId="{D23C68B2-9311-4909-B508-4411D75FAC4A}" type="sibTrans" cxnId="{2F1BD089-9CAD-422A-95CE-BA5D9152FDF7}">
      <dgm:prSet/>
      <dgm:spPr/>
      <dgm:t>
        <a:bodyPr/>
        <a:lstStyle/>
        <a:p>
          <a:endParaRPr lang="en-US"/>
        </a:p>
      </dgm:t>
    </dgm:pt>
    <dgm:pt modelId="{875AB340-EB85-4D55-8428-89A24CD5FA5F}">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tx1"/>
              </a:solidFill>
              <a:effectLst/>
              <a:latin typeface="Arial" charset="0"/>
            </a:rPr>
            <a:t>Lords/Nobles</a:t>
          </a:r>
        </a:p>
      </dgm:t>
    </dgm:pt>
    <dgm:pt modelId="{450EFB7F-9296-4837-A7D6-888B9221C3DD}" type="parTrans" cxnId="{8759CA8F-978A-4B43-844B-38C148106C70}">
      <dgm:prSet/>
      <dgm:spPr/>
      <dgm:t>
        <a:bodyPr/>
        <a:lstStyle/>
        <a:p>
          <a:endParaRPr lang="en-US"/>
        </a:p>
      </dgm:t>
    </dgm:pt>
    <dgm:pt modelId="{06CDD208-A200-494E-85C3-07A9E251935A}" type="sibTrans" cxnId="{8759CA8F-978A-4B43-844B-38C148106C70}">
      <dgm:prSet/>
      <dgm:spPr/>
      <dgm:t>
        <a:bodyPr/>
        <a:lstStyle/>
        <a:p>
          <a:endParaRPr lang="en-US"/>
        </a:p>
      </dgm:t>
    </dgm:pt>
    <dgm:pt modelId="{D0137C1E-15EB-4889-B990-F1FB7F0BB677}">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tx1"/>
              </a:solidFill>
              <a:effectLst/>
              <a:latin typeface="Arial" charset="0"/>
            </a:rPr>
            <a:t>Knights/Vassals</a:t>
          </a:r>
        </a:p>
      </dgm:t>
    </dgm:pt>
    <dgm:pt modelId="{11F72C9E-CD30-42F7-A0D7-E66591461EB0}" type="parTrans" cxnId="{2FB23FFF-8937-417B-A5DD-4E7510294712}">
      <dgm:prSet/>
      <dgm:spPr/>
      <dgm:t>
        <a:bodyPr/>
        <a:lstStyle/>
        <a:p>
          <a:endParaRPr lang="en-US"/>
        </a:p>
      </dgm:t>
    </dgm:pt>
    <dgm:pt modelId="{83D9F012-7AAB-4ACD-96A3-A522370C0551}" type="sibTrans" cxnId="{2FB23FFF-8937-417B-A5DD-4E7510294712}">
      <dgm:prSet/>
      <dgm:spPr/>
      <dgm:t>
        <a:bodyPr/>
        <a:lstStyle/>
        <a:p>
          <a:endParaRPr lang="en-US"/>
        </a:p>
      </dgm:t>
    </dgm:pt>
    <dgm:pt modelId="{B1BFE69F-2FE1-49F5-ABE5-10EB79E65F5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tx1"/>
              </a:solidFill>
              <a:effectLst/>
              <a:latin typeface="Arial" charset="0"/>
            </a:rPr>
            <a:t>Peasants/Serfs</a:t>
          </a:r>
        </a:p>
      </dgm:t>
    </dgm:pt>
    <dgm:pt modelId="{7FDAFCAC-80E6-418D-A405-5073B49B2391}" type="parTrans" cxnId="{4CE908C7-C2CB-49C0-AF96-F68AC1A0A8BE}">
      <dgm:prSet/>
      <dgm:spPr/>
      <dgm:t>
        <a:bodyPr/>
        <a:lstStyle/>
        <a:p>
          <a:endParaRPr lang="en-US"/>
        </a:p>
      </dgm:t>
    </dgm:pt>
    <dgm:pt modelId="{5E2C2D16-6886-4387-90CC-8810E22603A4}" type="sibTrans" cxnId="{4CE908C7-C2CB-49C0-AF96-F68AC1A0A8BE}">
      <dgm:prSet/>
      <dgm:spPr/>
      <dgm:t>
        <a:bodyPr/>
        <a:lstStyle/>
        <a:p>
          <a:endParaRPr lang="en-US"/>
        </a:p>
      </dgm:t>
    </dgm:pt>
    <dgm:pt modelId="{AF071262-999C-45C0-89C7-AA9584F0C10A}" type="pres">
      <dgm:prSet presAssocID="{74BB9384-8EC3-445C-8F61-4B60E2801966}" presName="Name0" presStyleCnt="0">
        <dgm:presLayoutVars>
          <dgm:dir/>
          <dgm:animLvl val="lvl"/>
          <dgm:resizeHandles val="exact"/>
        </dgm:presLayoutVars>
      </dgm:prSet>
      <dgm:spPr/>
    </dgm:pt>
    <dgm:pt modelId="{BE612A3D-2B7F-45EC-9BB7-9AB24F413B41}" type="pres">
      <dgm:prSet presAssocID="{57F61ECD-0368-4DA7-A45E-3794D7959679}" presName="Name8" presStyleCnt="0"/>
      <dgm:spPr/>
    </dgm:pt>
    <dgm:pt modelId="{EB627CC7-DAA1-4299-A3EE-81D9E4295E67}" type="pres">
      <dgm:prSet presAssocID="{57F61ECD-0368-4DA7-A45E-3794D7959679}" presName="level" presStyleLbl="node1" presStyleIdx="0" presStyleCnt="5">
        <dgm:presLayoutVars>
          <dgm:chMax val="1"/>
          <dgm:bulletEnabled val="1"/>
        </dgm:presLayoutVars>
      </dgm:prSet>
      <dgm:spPr/>
    </dgm:pt>
    <dgm:pt modelId="{9E5598D8-8312-44BA-A3D3-252BF8E3BFD3}" type="pres">
      <dgm:prSet presAssocID="{57F61ECD-0368-4DA7-A45E-3794D7959679}" presName="levelTx" presStyleLbl="revTx" presStyleIdx="0" presStyleCnt="0">
        <dgm:presLayoutVars>
          <dgm:chMax val="1"/>
          <dgm:bulletEnabled val="1"/>
        </dgm:presLayoutVars>
      </dgm:prSet>
      <dgm:spPr/>
    </dgm:pt>
    <dgm:pt modelId="{A63DB85E-7C7D-4B57-83AC-753540DFDBFE}" type="pres">
      <dgm:prSet presAssocID="{C43F2D05-285F-471E-A9EB-D50E2216C707}" presName="Name8" presStyleCnt="0"/>
      <dgm:spPr/>
    </dgm:pt>
    <dgm:pt modelId="{D88D19DA-C42C-43BD-AFC0-1B3E0F122E19}" type="pres">
      <dgm:prSet presAssocID="{C43F2D05-285F-471E-A9EB-D50E2216C707}" presName="level" presStyleLbl="node1" presStyleIdx="1" presStyleCnt="5">
        <dgm:presLayoutVars>
          <dgm:chMax val="1"/>
          <dgm:bulletEnabled val="1"/>
        </dgm:presLayoutVars>
      </dgm:prSet>
      <dgm:spPr/>
    </dgm:pt>
    <dgm:pt modelId="{07FD6A93-EA8F-4A55-A138-7F1D91BED08C}" type="pres">
      <dgm:prSet presAssocID="{C43F2D05-285F-471E-A9EB-D50E2216C707}" presName="levelTx" presStyleLbl="revTx" presStyleIdx="0" presStyleCnt="0">
        <dgm:presLayoutVars>
          <dgm:chMax val="1"/>
          <dgm:bulletEnabled val="1"/>
        </dgm:presLayoutVars>
      </dgm:prSet>
      <dgm:spPr/>
    </dgm:pt>
    <dgm:pt modelId="{06EC62BF-A993-4165-93E3-1C14E7BAC14A}" type="pres">
      <dgm:prSet presAssocID="{875AB340-EB85-4D55-8428-89A24CD5FA5F}" presName="Name8" presStyleCnt="0"/>
      <dgm:spPr/>
    </dgm:pt>
    <dgm:pt modelId="{6C3F9749-4BDF-4B9C-B448-9758E9BB4C79}" type="pres">
      <dgm:prSet presAssocID="{875AB340-EB85-4D55-8428-89A24CD5FA5F}" presName="level" presStyleLbl="node1" presStyleIdx="2" presStyleCnt="5">
        <dgm:presLayoutVars>
          <dgm:chMax val="1"/>
          <dgm:bulletEnabled val="1"/>
        </dgm:presLayoutVars>
      </dgm:prSet>
      <dgm:spPr/>
    </dgm:pt>
    <dgm:pt modelId="{1B1290EC-6C99-4B52-AF85-7480BD0DE926}" type="pres">
      <dgm:prSet presAssocID="{875AB340-EB85-4D55-8428-89A24CD5FA5F}" presName="levelTx" presStyleLbl="revTx" presStyleIdx="0" presStyleCnt="0">
        <dgm:presLayoutVars>
          <dgm:chMax val="1"/>
          <dgm:bulletEnabled val="1"/>
        </dgm:presLayoutVars>
      </dgm:prSet>
      <dgm:spPr/>
    </dgm:pt>
    <dgm:pt modelId="{401C0B8E-232C-493D-89AF-8760B8672D48}" type="pres">
      <dgm:prSet presAssocID="{D0137C1E-15EB-4889-B990-F1FB7F0BB677}" presName="Name8" presStyleCnt="0"/>
      <dgm:spPr/>
    </dgm:pt>
    <dgm:pt modelId="{8EB9C96C-C9A7-4161-9434-FEE8E226EE6F}" type="pres">
      <dgm:prSet presAssocID="{D0137C1E-15EB-4889-B990-F1FB7F0BB677}" presName="level" presStyleLbl="node1" presStyleIdx="3" presStyleCnt="5">
        <dgm:presLayoutVars>
          <dgm:chMax val="1"/>
          <dgm:bulletEnabled val="1"/>
        </dgm:presLayoutVars>
      </dgm:prSet>
      <dgm:spPr/>
    </dgm:pt>
    <dgm:pt modelId="{E7770E97-4985-4310-97AF-424538A4D406}" type="pres">
      <dgm:prSet presAssocID="{D0137C1E-15EB-4889-B990-F1FB7F0BB677}" presName="levelTx" presStyleLbl="revTx" presStyleIdx="0" presStyleCnt="0">
        <dgm:presLayoutVars>
          <dgm:chMax val="1"/>
          <dgm:bulletEnabled val="1"/>
        </dgm:presLayoutVars>
      </dgm:prSet>
      <dgm:spPr/>
    </dgm:pt>
    <dgm:pt modelId="{8FDAEB97-75FE-4D94-8F43-033D2FE057A6}" type="pres">
      <dgm:prSet presAssocID="{B1BFE69F-2FE1-49F5-ABE5-10EB79E65F50}" presName="Name8" presStyleCnt="0"/>
      <dgm:spPr/>
    </dgm:pt>
    <dgm:pt modelId="{41F5F89F-C97B-459F-8293-C9217282BD7B}" type="pres">
      <dgm:prSet presAssocID="{B1BFE69F-2FE1-49F5-ABE5-10EB79E65F50}" presName="level" presStyleLbl="node1" presStyleIdx="4" presStyleCnt="5">
        <dgm:presLayoutVars>
          <dgm:chMax val="1"/>
          <dgm:bulletEnabled val="1"/>
        </dgm:presLayoutVars>
      </dgm:prSet>
      <dgm:spPr/>
    </dgm:pt>
    <dgm:pt modelId="{3E6BB4C6-8995-4AA7-AA12-B7D6A53A2D69}" type="pres">
      <dgm:prSet presAssocID="{B1BFE69F-2FE1-49F5-ABE5-10EB79E65F50}" presName="levelTx" presStyleLbl="revTx" presStyleIdx="0" presStyleCnt="0">
        <dgm:presLayoutVars>
          <dgm:chMax val="1"/>
          <dgm:bulletEnabled val="1"/>
        </dgm:presLayoutVars>
      </dgm:prSet>
      <dgm:spPr/>
    </dgm:pt>
  </dgm:ptLst>
  <dgm:cxnLst>
    <dgm:cxn modelId="{5562FCBF-361B-493E-BF4E-21819C531CED}" type="presOf" srcId="{D0137C1E-15EB-4889-B990-F1FB7F0BB677}" destId="{8EB9C96C-C9A7-4161-9434-FEE8E226EE6F}" srcOrd="0" destOrd="0" presId="urn:microsoft.com/office/officeart/2005/8/layout/pyramid1"/>
    <dgm:cxn modelId="{BA41A083-74CA-4132-A0EB-A417DA18629D}" type="presOf" srcId="{C43F2D05-285F-471E-A9EB-D50E2216C707}" destId="{D88D19DA-C42C-43BD-AFC0-1B3E0F122E19}" srcOrd="0" destOrd="0" presId="urn:microsoft.com/office/officeart/2005/8/layout/pyramid1"/>
    <dgm:cxn modelId="{8759CA8F-978A-4B43-844B-38C148106C70}" srcId="{74BB9384-8EC3-445C-8F61-4B60E2801966}" destId="{875AB340-EB85-4D55-8428-89A24CD5FA5F}" srcOrd="2" destOrd="0" parTransId="{450EFB7F-9296-4837-A7D6-888B9221C3DD}" sibTransId="{06CDD208-A200-494E-85C3-07A9E251935A}"/>
    <dgm:cxn modelId="{F8F56FCD-F393-4AFF-84CF-1D19AEA3DFF0}" type="presOf" srcId="{B1BFE69F-2FE1-49F5-ABE5-10EB79E65F50}" destId="{3E6BB4C6-8995-4AA7-AA12-B7D6A53A2D69}" srcOrd="1" destOrd="0" presId="urn:microsoft.com/office/officeart/2005/8/layout/pyramid1"/>
    <dgm:cxn modelId="{2F1BD089-9CAD-422A-95CE-BA5D9152FDF7}" srcId="{74BB9384-8EC3-445C-8F61-4B60E2801966}" destId="{C43F2D05-285F-471E-A9EB-D50E2216C707}" srcOrd="1" destOrd="0" parTransId="{275E0FE0-6095-4468-8B46-06BCF052B5DA}" sibTransId="{D23C68B2-9311-4909-B508-4411D75FAC4A}"/>
    <dgm:cxn modelId="{F99FFF4A-7E74-40B3-9A05-332B010CA4DB}" type="presOf" srcId="{C43F2D05-285F-471E-A9EB-D50E2216C707}" destId="{07FD6A93-EA8F-4A55-A138-7F1D91BED08C}" srcOrd="1" destOrd="0" presId="urn:microsoft.com/office/officeart/2005/8/layout/pyramid1"/>
    <dgm:cxn modelId="{147F16E9-5D09-4517-AA20-E9258C3E7148}" type="presOf" srcId="{875AB340-EB85-4D55-8428-89A24CD5FA5F}" destId="{1B1290EC-6C99-4B52-AF85-7480BD0DE926}" srcOrd="1" destOrd="0" presId="urn:microsoft.com/office/officeart/2005/8/layout/pyramid1"/>
    <dgm:cxn modelId="{C8E4BE8F-4597-42E2-A2BC-79E6221504A6}" type="presOf" srcId="{57F61ECD-0368-4DA7-A45E-3794D7959679}" destId="{EB627CC7-DAA1-4299-A3EE-81D9E4295E67}" srcOrd="0" destOrd="0" presId="urn:microsoft.com/office/officeart/2005/8/layout/pyramid1"/>
    <dgm:cxn modelId="{7F2125FF-9E4A-488D-8923-2D2AB07B4EA1}" type="presOf" srcId="{B1BFE69F-2FE1-49F5-ABE5-10EB79E65F50}" destId="{41F5F89F-C97B-459F-8293-C9217282BD7B}" srcOrd="0" destOrd="0" presId="urn:microsoft.com/office/officeart/2005/8/layout/pyramid1"/>
    <dgm:cxn modelId="{1ADB3010-E90F-4226-8046-E9AC37DDA400}" type="presOf" srcId="{875AB340-EB85-4D55-8428-89A24CD5FA5F}" destId="{6C3F9749-4BDF-4B9C-B448-9758E9BB4C79}" srcOrd="0" destOrd="0" presId="urn:microsoft.com/office/officeart/2005/8/layout/pyramid1"/>
    <dgm:cxn modelId="{EE6934C8-DC68-40FB-A277-35B73A3D09D5}" type="presOf" srcId="{74BB9384-8EC3-445C-8F61-4B60E2801966}" destId="{AF071262-999C-45C0-89C7-AA9584F0C10A}" srcOrd="0" destOrd="0" presId="urn:microsoft.com/office/officeart/2005/8/layout/pyramid1"/>
    <dgm:cxn modelId="{CFD4F222-344C-4099-B971-556DFE7A766E}" type="presOf" srcId="{57F61ECD-0368-4DA7-A45E-3794D7959679}" destId="{9E5598D8-8312-44BA-A3D3-252BF8E3BFD3}" srcOrd="1" destOrd="0" presId="urn:microsoft.com/office/officeart/2005/8/layout/pyramid1"/>
    <dgm:cxn modelId="{4CE908C7-C2CB-49C0-AF96-F68AC1A0A8BE}" srcId="{74BB9384-8EC3-445C-8F61-4B60E2801966}" destId="{B1BFE69F-2FE1-49F5-ABE5-10EB79E65F50}" srcOrd="4" destOrd="0" parTransId="{7FDAFCAC-80E6-418D-A405-5073B49B2391}" sibTransId="{5E2C2D16-6886-4387-90CC-8810E22603A4}"/>
    <dgm:cxn modelId="{2FB23FFF-8937-417B-A5DD-4E7510294712}" srcId="{74BB9384-8EC3-445C-8F61-4B60E2801966}" destId="{D0137C1E-15EB-4889-B990-F1FB7F0BB677}" srcOrd="3" destOrd="0" parTransId="{11F72C9E-CD30-42F7-A0D7-E66591461EB0}" sibTransId="{83D9F012-7AAB-4ACD-96A3-A522370C0551}"/>
    <dgm:cxn modelId="{B6718FA9-551D-47C6-A740-29269B7737FF}" srcId="{74BB9384-8EC3-445C-8F61-4B60E2801966}" destId="{57F61ECD-0368-4DA7-A45E-3794D7959679}" srcOrd="0" destOrd="0" parTransId="{CE3EFF8B-AC58-4C60-8029-1A4D129DE063}" sibTransId="{FA88466F-4C88-4306-9748-BF6BADB2B9F5}"/>
    <dgm:cxn modelId="{67075F50-B8B9-4510-ABCD-8480F84AF86F}" type="presOf" srcId="{D0137C1E-15EB-4889-B990-F1FB7F0BB677}" destId="{E7770E97-4985-4310-97AF-424538A4D406}" srcOrd="1" destOrd="0" presId="urn:microsoft.com/office/officeart/2005/8/layout/pyramid1"/>
    <dgm:cxn modelId="{8DBEF24E-A5D3-4274-BBF3-B341AE280021}" type="presParOf" srcId="{AF071262-999C-45C0-89C7-AA9584F0C10A}" destId="{BE612A3D-2B7F-45EC-9BB7-9AB24F413B41}" srcOrd="0" destOrd="0" presId="urn:microsoft.com/office/officeart/2005/8/layout/pyramid1"/>
    <dgm:cxn modelId="{A115EC70-F354-4076-ADF1-3EF01337B789}" type="presParOf" srcId="{BE612A3D-2B7F-45EC-9BB7-9AB24F413B41}" destId="{EB627CC7-DAA1-4299-A3EE-81D9E4295E67}" srcOrd="0" destOrd="0" presId="urn:microsoft.com/office/officeart/2005/8/layout/pyramid1"/>
    <dgm:cxn modelId="{79D7A49C-2EFA-4EBB-B578-814B3E285A3E}" type="presParOf" srcId="{BE612A3D-2B7F-45EC-9BB7-9AB24F413B41}" destId="{9E5598D8-8312-44BA-A3D3-252BF8E3BFD3}" srcOrd="1" destOrd="0" presId="urn:microsoft.com/office/officeart/2005/8/layout/pyramid1"/>
    <dgm:cxn modelId="{FC9A0A53-62F1-40E7-BF70-F2DF69D70079}" type="presParOf" srcId="{AF071262-999C-45C0-89C7-AA9584F0C10A}" destId="{A63DB85E-7C7D-4B57-83AC-753540DFDBFE}" srcOrd="1" destOrd="0" presId="urn:microsoft.com/office/officeart/2005/8/layout/pyramid1"/>
    <dgm:cxn modelId="{F87CA4AF-96E1-468E-B706-2CE1810F97D4}" type="presParOf" srcId="{A63DB85E-7C7D-4B57-83AC-753540DFDBFE}" destId="{D88D19DA-C42C-43BD-AFC0-1B3E0F122E19}" srcOrd="0" destOrd="0" presId="urn:microsoft.com/office/officeart/2005/8/layout/pyramid1"/>
    <dgm:cxn modelId="{28CD462D-452A-4326-A8E5-65DAD2C45120}" type="presParOf" srcId="{A63DB85E-7C7D-4B57-83AC-753540DFDBFE}" destId="{07FD6A93-EA8F-4A55-A138-7F1D91BED08C}" srcOrd="1" destOrd="0" presId="urn:microsoft.com/office/officeart/2005/8/layout/pyramid1"/>
    <dgm:cxn modelId="{FC66E57C-12E5-4B9F-9F69-75998FE18CC6}" type="presParOf" srcId="{AF071262-999C-45C0-89C7-AA9584F0C10A}" destId="{06EC62BF-A993-4165-93E3-1C14E7BAC14A}" srcOrd="2" destOrd="0" presId="urn:microsoft.com/office/officeart/2005/8/layout/pyramid1"/>
    <dgm:cxn modelId="{09B67EB6-3D57-4198-8B19-0AE34D642357}" type="presParOf" srcId="{06EC62BF-A993-4165-93E3-1C14E7BAC14A}" destId="{6C3F9749-4BDF-4B9C-B448-9758E9BB4C79}" srcOrd="0" destOrd="0" presId="urn:microsoft.com/office/officeart/2005/8/layout/pyramid1"/>
    <dgm:cxn modelId="{8CAFDD39-B711-4C34-B441-78052B5D45B3}" type="presParOf" srcId="{06EC62BF-A993-4165-93E3-1C14E7BAC14A}" destId="{1B1290EC-6C99-4B52-AF85-7480BD0DE926}" srcOrd="1" destOrd="0" presId="urn:microsoft.com/office/officeart/2005/8/layout/pyramid1"/>
    <dgm:cxn modelId="{6FBA77FD-CD91-47BE-B902-DCDD5EF04CA9}" type="presParOf" srcId="{AF071262-999C-45C0-89C7-AA9584F0C10A}" destId="{401C0B8E-232C-493D-89AF-8760B8672D48}" srcOrd="3" destOrd="0" presId="urn:microsoft.com/office/officeart/2005/8/layout/pyramid1"/>
    <dgm:cxn modelId="{9F9246D7-EE8B-48C0-88E1-2831CA023EA6}" type="presParOf" srcId="{401C0B8E-232C-493D-89AF-8760B8672D48}" destId="{8EB9C96C-C9A7-4161-9434-FEE8E226EE6F}" srcOrd="0" destOrd="0" presId="urn:microsoft.com/office/officeart/2005/8/layout/pyramid1"/>
    <dgm:cxn modelId="{4DB8F9C1-3280-4FE3-83F9-548FCD36E80F}" type="presParOf" srcId="{401C0B8E-232C-493D-89AF-8760B8672D48}" destId="{E7770E97-4985-4310-97AF-424538A4D406}" srcOrd="1" destOrd="0" presId="urn:microsoft.com/office/officeart/2005/8/layout/pyramid1"/>
    <dgm:cxn modelId="{DCEE1FFE-DDDC-4CAB-8FAC-8F71CC3EC19F}" type="presParOf" srcId="{AF071262-999C-45C0-89C7-AA9584F0C10A}" destId="{8FDAEB97-75FE-4D94-8F43-033D2FE057A6}" srcOrd="4" destOrd="0" presId="urn:microsoft.com/office/officeart/2005/8/layout/pyramid1"/>
    <dgm:cxn modelId="{C44E845B-A3C9-4711-AC12-7E547DDDE9C8}" type="presParOf" srcId="{8FDAEB97-75FE-4D94-8F43-033D2FE057A6}" destId="{41F5F89F-C97B-459F-8293-C9217282BD7B}" srcOrd="0" destOrd="0" presId="urn:microsoft.com/office/officeart/2005/8/layout/pyramid1"/>
    <dgm:cxn modelId="{FEF70FFC-332E-457E-9827-5A6B5EA514AE}" type="presParOf" srcId="{8FDAEB97-75FE-4D94-8F43-033D2FE057A6}" destId="{3E6BB4C6-8995-4AA7-AA12-B7D6A53A2D69}"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27CC7-DAA1-4299-A3EE-81D9E4295E67}">
      <dsp:nvSpPr>
        <dsp:cNvPr id="0" name=""/>
        <dsp:cNvSpPr/>
      </dsp:nvSpPr>
      <dsp:spPr>
        <a:xfrm>
          <a:off x="3657600" y="0"/>
          <a:ext cx="1828800" cy="1112520"/>
        </a:xfrm>
        <a:prstGeom prst="trapezoid">
          <a:avLst>
            <a:gd name="adj" fmla="val 8219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500" b="0" i="0" u="none" strike="noStrike" kern="1200" cap="none" normalizeH="0" baseline="0">
              <a:ln>
                <a:noFill/>
              </a:ln>
              <a:solidFill>
                <a:schemeClr val="tx1"/>
              </a:solidFill>
              <a:effectLst/>
              <a:latin typeface="Arial" charset="0"/>
            </a:rPr>
            <a:t>The Pope </a:t>
          </a:r>
        </a:p>
      </dsp:txBody>
      <dsp:txXfrm>
        <a:off x="3657600" y="0"/>
        <a:ext cx="1828800" cy="1112520"/>
      </dsp:txXfrm>
    </dsp:sp>
    <dsp:sp modelId="{D88D19DA-C42C-43BD-AFC0-1B3E0F122E19}">
      <dsp:nvSpPr>
        <dsp:cNvPr id="0" name=""/>
        <dsp:cNvSpPr/>
      </dsp:nvSpPr>
      <dsp:spPr>
        <a:xfrm>
          <a:off x="2743199" y="1112520"/>
          <a:ext cx="3657600" cy="1112520"/>
        </a:xfrm>
        <a:prstGeom prst="trapezoid">
          <a:avLst>
            <a:gd name="adj" fmla="val 8219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500" b="0" i="0" u="none" strike="noStrike" kern="1200" cap="none" normalizeH="0" baseline="0">
              <a:ln>
                <a:noFill/>
              </a:ln>
              <a:solidFill>
                <a:schemeClr val="tx1"/>
              </a:solidFill>
              <a:effectLst/>
              <a:latin typeface="Arial" charset="0"/>
            </a:rPr>
            <a:t>King</a:t>
          </a:r>
        </a:p>
      </dsp:txBody>
      <dsp:txXfrm>
        <a:off x="3383280" y="1112520"/>
        <a:ext cx="2377440" cy="1112520"/>
      </dsp:txXfrm>
    </dsp:sp>
    <dsp:sp modelId="{6C3F9749-4BDF-4B9C-B448-9758E9BB4C79}">
      <dsp:nvSpPr>
        <dsp:cNvPr id="0" name=""/>
        <dsp:cNvSpPr/>
      </dsp:nvSpPr>
      <dsp:spPr>
        <a:xfrm>
          <a:off x="1828800" y="2225040"/>
          <a:ext cx="5486400" cy="1112520"/>
        </a:xfrm>
        <a:prstGeom prst="trapezoid">
          <a:avLst>
            <a:gd name="adj" fmla="val 8219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500" b="0" i="0" u="none" strike="noStrike" kern="1200" cap="none" normalizeH="0" baseline="0">
              <a:ln>
                <a:noFill/>
              </a:ln>
              <a:solidFill>
                <a:schemeClr val="tx1"/>
              </a:solidFill>
              <a:effectLst/>
              <a:latin typeface="Arial" charset="0"/>
            </a:rPr>
            <a:t>Lords/Nobles</a:t>
          </a:r>
        </a:p>
      </dsp:txBody>
      <dsp:txXfrm>
        <a:off x="2788919" y="2225040"/>
        <a:ext cx="3566160" cy="1112520"/>
      </dsp:txXfrm>
    </dsp:sp>
    <dsp:sp modelId="{8EB9C96C-C9A7-4161-9434-FEE8E226EE6F}">
      <dsp:nvSpPr>
        <dsp:cNvPr id="0" name=""/>
        <dsp:cNvSpPr/>
      </dsp:nvSpPr>
      <dsp:spPr>
        <a:xfrm>
          <a:off x="914399" y="3337560"/>
          <a:ext cx="7315200" cy="1112520"/>
        </a:xfrm>
        <a:prstGeom prst="trapezoid">
          <a:avLst>
            <a:gd name="adj" fmla="val 8219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500" b="0" i="0" u="none" strike="noStrike" kern="1200" cap="none" normalizeH="0" baseline="0">
              <a:ln>
                <a:noFill/>
              </a:ln>
              <a:solidFill>
                <a:schemeClr val="tx1"/>
              </a:solidFill>
              <a:effectLst/>
              <a:latin typeface="Arial" charset="0"/>
            </a:rPr>
            <a:t>Knights/Vassals</a:t>
          </a:r>
        </a:p>
      </dsp:txBody>
      <dsp:txXfrm>
        <a:off x="2194559" y="3337560"/>
        <a:ext cx="4754880" cy="1112520"/>
      </dsp:txXfrm>
    </dsp:sp>
    <dsp:sp modelId="{41F5F89F-C97B-459F-8293-C9217282BD7B}">
      <dsp:nvSpPr>
        <dsp:cNvPr id="0" name=""/>
        <dsp:cNvSpPr/>
      </dsp:nvSpPr>
      <dsp:spPr>
        <a:xfrm>
          <a:off x="0" y="4450080"/>
          <a:ext cx="9144000" cy="1112520"/>
        </a:xfrm>
        <a:prstGeom prst="trapezoid">
          <a:avLst>
            <a:gd name="adj" fmla="val 8219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500" b="0" i="0" u="none" strike="noStrike" kern="1200" cap="none" normalizeH="0" baseline="0">
              <a:ln>
                <a:noFill/>
              </a:ln>
              <a:solidFill>
                <a:schemeClr val="tx1"/>
              </a:solidFill>
              <a:effectLst/>
              <a:latin typeface="Arial" charset="0"/>
            </a:rPr>
            <a:t>Peasants/Serfs</a:t>
          </a:r>
        </a:p>
      </dsp:txBody>
      <dsp:txXfrm>
        <a:off x="1600199" y="4450080"/>
        <a:ext cx="5943600" cy="111252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82913"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1200">
                <a:latin typeface="Arial" charset="0"/>
              </a:defRPr>
            </a:lvl1pPr>
          </a:lstStyle>
          <a:p>
            <a:pPr>
              <a:defRPr/>
            </a:pPr>
            <a:endParaRPr lang="en-US"/>
          </a:p>
        </p:txBody>
      </p:sp>
      <p:sp>
        <p:nvSpPr>
          <p:cNvPr id="50179" name="Rectangle 3"/>
          <p:cNvSpPr>
            <a:spLocks noGrp="1" noChangeArrowheads="1"/>
          </p:cNvSpPr>
          <p:nvPr>
            <p:ph type="dt" sz="quarter" idx="1"/>
          </p:nvPr>
        </p:nvSpPr>
        <p:spPr bwMode="auto">
          <a:xfrm>
            <a:off x="3897313" y="0"/>
            <a:ext cx="2982912"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1200">
                <a:latin typeface="Arial" charset="0"/>
              </a:defRPr>
            </a:lvl1pPr>
          </a:lstStyle>
          <a:p>
            <a:pPr>
              <a:defRPr/>
            </a:pPr>
            <a:endParaRPr lang="en-US"/>
          </a:p>
        </p:txBody>
      </p:sp>
      <p:sp>
        <p:nvSpPr>
          <p:cNvPr id="50180" name="Rectangle 4"/>
          <p:cNvSpPr>
            <a:spLocks noGrp="1" noChangeArrowheads="1"/>
          </p:cNvSpPr>
          <p:nvPr>
            <p:ph type="ftr" sz="quarter" idx="2"/>
          </p:nvPr>
        </p:nvSpPr>
        <p:spPr bwMode="auto">
          <a:xfrm>
            <a:off x="0" y="8829675"/>
            <a:ext cx="2982913"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1200">
                <a:latin typeface="Arial" charset="0"/>
              </a:defRPr>
            </a:lvl1pPr>
          </a:lstStyle>
          <a:p>
            <a:pPr>
              <a:defRPr/>
            </a:pPr>
            <a:endParaRPr lang="en-US"/>
          </a:p>
        </p:txBody>
      </p:sp>
      <p:sp>
        <p:nvSpPr>
          <p:cNvPr id="50181" name="Rectangle 5"/>
          <p:cNvSpPr>
            <a:spLocks noGrp="1" noChangeArrowheads="1"/>
          </p:cNvSpPr>
          <p:nvPr>
            <p:ph type="sldNum" sz="quarter" idx="3"/>
          </p:nvPr>
        </p:nvSpPr>
        <p:spPr bwMode="auto">
          <a:xfrm>
            <a:off x="3897313" y="8829675"/>
            <a:ext cx="2982912"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1200"/>
            </a:lvl1pPr>
          </a:lstStyle>
          <a:p>
            <a:pPr>
              <a:defRPr/>
            </a:pPr>
            <a:fld id="{1DDCA021-3762-4311-A420-E93C2D47AAA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1172BC-A304-43EC-9DB2-6B576F5E6F26}" type="slidenum">
              <a:rPr lang="en-US" altLang="en-US"/>
              <a:pPr>
                <a:defRPr/>
              </a:pPr>
              <a:t>‹#›</a:t>
            </a:fld>
            <a:endParaRPr lang="en-US" altLang="en-US"/>
          </a:p>
        </p:txBody>
      </p:sp>
    </p:spTree>
    <p:extLst>
      <p:ext uri="{BB962C8B-B14F-4D97-AF65-F5344CB8AC3E}">
        <p14:creationId xmlns:p14="http://schemas.microsoft.com/office/powerpoint/2010/main" val="3016389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91FE30D-9A16-4D8E-BB14-E61D6FD181D7}" type="slidenum">
              <a:rPr lang="en-US" altLang="en-US"/>
              <a:pPr>
                <a:defRPr/>
              </a:pPr>
              <a:t>‹#›</a:t>
            </a:fld>
            <a:endParaRPr lang="en-US" altLang="en-US"/>
          </a:p>
        </p:txBody>
      </p:sp>
    </p:spTree>
    <p:extLst>
      <p:ext uri="{BB962C8B-B14F-4D97-AF65-F5344CB8AC3E}">
        <p14:creationId xmlns:p14="http://schemas.microsoft.com/office/powerpoint/2010/main" val="298780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4F58B7-4B1D-4209-833F-4164CDB7C6B5}" type="slidenum">
              <a:rPr lang="en-US" altLang="en-US"/>
              <a:pPr>
                <a:defRPr/>
              </a:pPr>
              <a:t>‹#›</a:t>
            </a:fld>
            <a:endParaRPr lang="en-US" altLang="en-US"/>
          </a:p>
        </p:txBody>
      </p:sp>
    </p:spTree>
    <p:extLst>
      <p:ext uri="{BB962C8B-B14F-4D97-AF65-F5344CB8AC3E}">
        <p14:creationId xmlns:p14="http://schemas.microsoft.com/office/powerpoint/2010/main" val="4122983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7F7E154-64F6-453C-854A-DCE21E8B3E81}" type="slidenum">
              <a:rPr lang="en-US" altLang="en-US"/>
              <a:pPr>
                <a:defRPr/>
              </a:pPr>
              <a:t>‹#›</a:t>
            </a:fld>
            <a:endParaRPr lang="en-US" altLang="en-US"/>
          </a:p>
        </p:txBody>
      </p:sp>
    </p:spTree>
    <p:extLst>
      <p:ext uri="{BB962C8B-B14F-4D97-AF65-F5344CB8AC3E}">
        <p14:creationId xmlns:p14="http://schemas.microsoft.com/office/powerpoint/2010/main" val="421537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SmartArt Placeholder 2"/>
          <p:cNvSpPr>
            <a:spLocks noGrp="1"/>
          </p:cNvSpPr>
          <p:nvPr>
            <p:ph type="dgm"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140CAD3-92BF-489C-9CEC-A082031AD4B4}" type="slidenum">
              <a:rPr lang="en-US" altLang="en-US"/>
              <a:pPr>
                <a:defRPr/>
              </a:pPr>
              <a:t>‹#›</a:t>
            </a:fld>
            <a:endParaRPr lang="en-US" altLang="en-US"/>
          </a:p>
        </p:txBody>
      </p:sp>
    </p:spTree>
    <p:extLst>
      <p:ext uri="{BB962C8B-B14F-4D97-AF65-F5344CB8AC3E}">
        <p14:creationId xmlns:p14="http://schemas.microsoft.com/office/powerpoint/2010/main" val="1240751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D4EF74C-35A7-492C-8A17-239B132437CD}" type="slidenum">
              <a:rPr lang="en-US" altLang="en-US"/>
              <a:pPr>
                <a:defRPr/>
              </a:pPr>
              <a:t>‹#›</a:t>
            </a:fld>
            <a:endParaRPr lang="en-US" altLang="en-US"/>
          </a:p>
        </p:txBody>
      </p:sp>
    </p:spTree>
    <p:extLst>
      <p:ext uri="{BB962C8B-B14F-4D97-AF65-F5344CB8AC3E}">
        <p14:creationId xmlns:p14="http://schemas.microsoft.com/office/powerpoint/2010/main" val="1405533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4B7E020-6551-4029-8BBA-9CD6403DB757}" type="slidenum">
              <a:rPr lang="en-US" altLang="en-US"/>
              <a:pPr>
                <a:defRPr/>
              </a:pPr>
              <a:t>‹#›</a:t>
            </a:fld>
            <a:endParaRPr lang="en-US" altLang="en-US"/>
          </a:p>
        </p:txBody>
      </p:sp>
    </p:spTree>
    <p:extLst>
      <p:ext uri="{BB962C8B-B14F-4D97-AF65-F5344CB8AC3E}">
        <p14:creationId xmlns:p14="http://schemas.microsoft.com/office/powerpoint/2010/main" val="2636112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18CC071B-ACF8-4779-97F9-A1DA2A826D83}" type="slidenum">
              <a:rPr lang="en-US" altLang="en-US"/>
              <a:pPr>
                <a:defRPr/>
              </a:pPr>
              <a:t>‹#›</a:t>
            </a:fld>
            <a:endParaRPr lang="en-US" altLang="en-US"/>
          </a:p>
        </p:txBody>
      </p:sp>
    </p:spTree>
    <p:extLst>
      <p:ext uri="{BB962C8B-B14F-4D97-AF65-F5344CB8AC3E}">
        <p14:creationId xmlns:p14="http://schemas.microsoft.com/office/powerpoint/2010/main" val="403033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B5891C28-100D-436F-92F5-8F4B43E3B3E9}" type="slidenum">
              <a:rPr lang="en-US" altLang="en-US"/>
              <a:pPr>
                <a:defRPr/>
              </a:pPr>
              <a:t>‹#›</a:t>
            </a:fld>
            <a:endParaRPr lang="en-US" altLang="en-US"/>
          </a:p>
        </p:txBody>
      </p:sp>
    </p:spTree>
    <p:extLst>
      <p:ext uri="{BB962C8B-B14F-4D97-AF65-F5344CB8AC3E}">
        <p14:creationId xmlns:p14="http://schemas.microsoft.com/office/powerpoint/2010/main" val="1640979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E6C7394-9A07-4FA7-845A-A324D32A16A6}" type="slidenum">
              <a:rPr lang="en-US" altLang="en-US"/>
              <a:pPr>
                <a:defRPr/>
              </a:pPr>
              <a:t>‹#›</a:t>
            </a:fld>
            <a:endParaRPr lang="en-US" altLang="en-US"/>
          </a:p>
        </p:txBody>
      </p:sp>
    </p:spTree>
    <p:extLst>
      <p:ext uri="{BB962C8B-B14F-4D97-AF65-F5344CB8AC3E}">
        <p14:creationId xmlns:p14="http://schemas.microsoft.com/office/powerpoint/2010/main" val="278130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918B87E-CDD1-43D8-B439-07D155DC26B5}" type="slidenum">
              <a:rPr lang="en-US" altLang="en-US"/>
              <a:pPr>
                <a:defRPr/>
              </a:pPr>
              <a:t>‹#›</a:t>
            </a:fld>
            <a:endParaRPr lang="en-US" altLang="en-US"/>
          </a:p>
        </p:txBody>
      </p:sp>
    </p:spTree>
    <p:extLst>
      <p:ext uri="{BB962C8B-B14F-4D97-AF65-F5344CB8AC3E}">
        <p14:creationId xmlns:p14="http://schemas.microsoft.com/office/powerpoint/2010/main" val="1446013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0028CB4-F9C8-4B86-8C87-0BE41145604E}" type="slidenum">
              <a:rPr lang="en-US" altLang="en-US"/>
              <a:pPr>
                <a:defRPr/>
              </a:pPr>
              <a:t>‹#›</a:t>
            </a:fld>
            <a:endParaRPr lang="en-US" altLang="en-US"/>
          </a:p>
        </p:txBody>
      </p:sp>
    </p:spTree>
    <p:extLst>
      <p:ext uri="{BB962C8B-B14F-4D97-AF65-F5344CB8AC3E}">
        <p14:creationId xmlns:p14="http://schemas.microsoft.com/office/powerpoint/2010/main" val="626881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548FC8B-A015-43CA-91AF-9FC2F0B8F10E}" type="slidenum">
              <a:rPr lang="en-US" altLang="en-US"/>
              <a:pPr>
                <a:defRPr/>
              </a:pPr>
              <a:t>‹#›</a:t>
            </a:fld>
            <a:endParaRPr lang="en-US" altLang="en-US"/>
          </a:p>
        </p:txBody>
      </p:sp>
    </p:spTree>
    <p:extLst>
      <p:ext uri="{BB962C8B-B14F-4D97-AF65-F5344CB8AC3E}">
        <p14:creationId xmlns:p14="http://schemas.microsoft.com/office/powerpoint/2010/main" val="4182540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273430E-E423-45CF-A569-FAED7F841BCA}" type="slidenum">
              <a:rPr lang="en-US" altLang="en-US"/>
              <a:pPr>
                <a:defRPr/>
              </a:pPr>
              <a:t>‹#›</a:t>
            </a:fld>
            <a:endParaRPr lang="en-US" altLang="en-US"/>
          </a:p>
        </p:txBody>
      </p:sp>
    </p:spTree>
    <p:extLst>
      <p:ext uri="{BB962C8B-B14F-4D97-AF65-F5344CB8AC3E}">
        <p14:creationId xmlns:p14="http://schemas.microsoft.com/office/powerpoint/2010/main" val="616705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043DB32-EB65-4314-A4AE-CDC3E7A70E86}" type="slidenum">
              <a:rPr lang="en-US" altLang="en-US"/>
              <a:pPr>
                <a:defRPr/>
              </a:pPr>
              <a:t>‹#›</a:t>
            </a:fld>
            <a:endParaRPr lang="en-US" altLang="en-US"/>
          </a:p>
        </p:txBody>
      </p:sp>
    </p:spTree>
    <p:extLst>
      <p:ext uri="{BB962C8B-B14F-4D97-AF65-F5344CB8AC3E}">
        <p14:creationId xmlns:p14="http://schemas.microsoft.com/office/powerpoint/2010/main" val="1304723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777CD4C-434F-4618-81EF-5646972F531D}" type="slidenum">
              <a:rPr lang="en-US" altLang="en-US"/>
              <a:pPr>
                <a:defRPr/>
              </a:pPr>
              <a:t>‹#›</a:t>
            </a:fld>
            <a:endParaRPr lang="en-US" altLang="en-US"/>
          </a:p>
        </p:txBody>
      </p:sp>
    </p:spTree>
    <p:extLst>
      <p:ext uri="{BB962C8B-B14F-4D97-AF65-F5344CB8AC3E}">
        <p14:creationId xmlns:p14="http://schemas.microsoft.com/office/powerpoint/2010/main" val="135030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BB97B98-B563-4728-8CED-38298524AF36}" type="slidenum">
              <a:rPr lang="en-US" altLang="en-US"/>
              <a:pPr>
                <a:defRPr/>
              </a:pPr>
              <a:t>‹#›</a:t>
            </a:fld>
            <a:endParaRPr lang="en-US" altLang="en-US"/>
          </a:p>
        </p:txBody>
      </p:sp>
    </p:spTree>
    <p:extLst>
      <p:ext uri="{BB962C8B-B14F-4D97-AF65-F5344CB8AC3E}">
        <p14:creationId xmlns:p14="http://schemas.microsoft.com/office/powerpoint/2010/main" val="4267791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23C1E3C-6E53-4B64-AF66-C30C269AED82}" type="slidenum">
              <a:rPr lang="en-US" altLang="en-US"/>
              <a:pPr>
                <a:defRPr/>
              </a:pPr>
              <a:t>‹#›</a:t>
            </a:fld>
            <a:endParaRPr lang="en-US" altLang="en-US"/>
          </a:p>
        </p:txBody>
      </p:sp>
    </p:spTree>
    <p:extLst>
      <p:ext uri="{BB962C8B-B14F-4D97-AF65-F5344CB8AC3E}">
        <p14:creationId xmlns:p14="http://schemas.microsoft.com/office/powerpoint/2010/main" val="240307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1DD103B-B243-4B37-B1B0-2D76E506023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WAV"/><Relationship Id="rId2" Type="http://schemas.microsoft.com/office/2007/relationships/media" Target="../media/media1.WAV"/><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3.png"/><Relationship Id="rId2" Type="http://schemas.openxmlformats.org/officeDocument/2006/relationships/audio" Target="file:///C:\Documents%20and%20Settings\tpavlovich\Local%20Settings\Temporary%20Internet%20Files\Content.IE5\0TMJCXAZ\MSj03886080000%5b1%5d.wav" TargetMode="External"/><Relationship Id="rId1" Type="http://schemas.openxmlformats.org/officeDocument/2006/relationships/tags" Target="../tags/tag10.xml"/><Relationship Id="rId6" Type="http://schemas.openxmlformats.org/officeDocument/2006/relationships/image" Target="../media/image22.jpeg"/><Relationship Id="rId5" Type="http://schemas.openxmlformats.org/officeDocument/2006/relationships/image" Target="../media/image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slideLayout" Target="../slideLayouts/slideLayout18.xml"/><Relationship Id="rId4" Type="http://schemas.openxmlformats.org/officeDocument/2006/relationships/tags" Target="../tags/tag14.xml"/></Relationships>
</file>

<file path=ppt/slides/_rels/slide1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slideLayout" Target="../slideLayouts/slideLayout18.xml"/><Relationship Id="rId4" Type="http://schemas.openxmlformats.org/officeDocument/2006/relationships/tags" Target="../tags/tag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8" Type="http://schemas.microsoft.com/office/2007/relationships/media" Target="../media/media7.WAV"/><Relationship Id="rId13" Type="http://schemas.openxmlformats.org/officeDocument/2006/relationships/image" Target="../media/image28.jpeg"/><Relationship Id="rId3" Type="http://schemas.openxmlformats.org/officeDocument/2006/relationships/audio" Target="../media/media4.WAV"/><Relationship Id="rId7" Type="http://schemas.openxmlformats.org/officeDocument/2006/relationships/audio" Target="../media/media6.WAV"/><Relationship Id="rId12" Type="http://schemas.openxmlformats.org/officeDocument/2006/relationships/image" Target="../media/image27.jpeg"/><Relationship Id="rId2" Type="http://schemas.microsoft.com/office/2007/relationships/media" Target="../media/media4.WAV"/><Relationship Id="rId1" Type="http://schemas.openxmlformats.org/officeDocument/2006/relationships/tags" Target="../tags/tag21.xml"/><Relationship Id="rId6" Type="http://schemas.microsoft.com/office/2007/relationships/media" Target="../media/media6.WAV"/><Relationship Id="rId11" Type="http://schemas.openxmlformats.org/officeDocument/2006/relationships/image" Target="../media/image26.jpeg"/><Relationship Id="rId5" Type="http://schemas.openxmlformats.org/officeDocument/2006/relationships/audio" Target="../media/media5.WAV"/><Relationship Id="rId10" Type="http://schemas.openxmlformats.org/officeDocument/2006/relationships/slideLayout" Target="../slideLayouts/slideLayout17.xml"/><Relationship Id="rId4" Type="http://schemas.microsoft.com/office/2007/relationships/media" Target="../media/media5.WAV"/><Relationship Id="rId9" Type="http://schemas.openxmlformats.org/officeDocument/2006/relationships/audio" Target="../media/media7.WAV"/><Relationship Id="rId1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WAV"/><Relationship Id="rId7" Type="http://schemas.openxmlformats.org/officeDocument/2006/relationships/image" Target="../media/image31.jpg"/><Relationship Id="rId2" Type="http://schemas.microsoft.com/office/2007/relationships/media" Target="../media/media8.WAV"/><Relationship Id="rId1" Type="http://schemas.openxmlformats.org/officeDocument/2006/relationships/tags" Target="../tags/tag23.xml"/><Relationship Id="rId6" Type="http://schemas.openxmlformats.org/officeDocument/2006/relationships/image" Target="../media/image30.jpeg"/><Relationship Id="rId5" Type="http://schemas.openxmlformats.org/officeDocument/2006/relationships/image" Target="../media/image26.jpeg"/><Relationship Id="rId4"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audio" Target="../media/media2.WAV"/><Relationship Id="rId7" Type="http://schemas.openxmlformats.org/officeDocument/2006/relationships/image" Target="../media/image2.png"/><Relationship Id="rId2" Type="http://schemas.microsoft.com/office/2007/relationships/media" Target="../media/media2.WAV"/><Relationship Id="rId1" Type="http://schemas.openxmlformats.org/officeDocument/2006/relationships/tags" Target="../tags/tag25.xml"/><Relationship Id="rId6" Type="http://schemas.openxmlformats.org/officeDocument/2006/relationships/image" Target="../media/image34.jpeg"/><Relationship Id="rId5" Type="http://schemas.openxmlformats.org/officeDocument/2006/relationships/image" Target="../media/image31.jpg"/><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slideLayout" Target="../slideLayouts/slideLayout18.xml"/><Relationship Id="rId4" Type="http://schemas.openxmlformats.org/officeDocument/2006/relationships/tags" Target="../tags/tag30.xml"/></Relationships>
</file>

<file path=ppt/slides/_rels/slide22.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18.xml"/><Relationship Id="rId4" Type="http://schemas.openxmlformats.org/officeDocument/2006/relationships/tags" Target="../tags/tag34.xml"/></Relationships>
</file>

<file path=ppt/slides/_rels/slide23.xml.rels><?xml version="1.0" encoding="UTF-8" standalone="yes"?>
<Relationships xmlns="http://schemas.openxmlformats.org/package/2006/relationships"><Relationship Id="rId3" Type="http://schemas.openxmlformats.org/officeDocument/2006/relationships/audio" Target="../media/media9.WAV"/><Relationship Id="rId7" Type="http://schemas.openxmlformats.org/officeDocument/2006/relationships/image" Target="../media/image36.jpeg"/><Relationship Id="rId2" Type="http://schemas.microsoft.com/office/2007/relationships/media" Target="../media/media9.WAV"/><Relationship Id="rId1" Type="http://schemas.openxmlformats.org/officeDocument/2006/relationships/tags" Target="../tags/tag35.xml"/><Relationship Id="rId6" Type="http://schemas.openxmlformats.org/officeDocument/2006/relationships/image" Target="../media/image2.png"/><Relationship Id="rId5" Type="http://schemas.openxmlformats.org/officeDocument/2006/relationships/image" Target="../media/image31.jpg"/><Relationship Id="rId4"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microsoft.com/office/2007/relationships/media" Target="../media/media12.WAV"/><Relationship Id="rId13" Type="http://schemas.openxmlformats.org/officeDocument/2006/relationships/image" Target="../media/image2.png"/><Relationship Id="rId3" Type="http://schemas.openxmlformats.org/officeDocument/2006/relationships/audio" Target="../media/media10.WAV"/><Relationship Id="rId7" Type="http://schemas.openxmlformats.org/officeDocument/2006/relationships/audio" Target="../media/media11.WAV"/><Relationship Id="rId12" Type="http://schemas.openxmlformats.org/officeDocument/2006/relationships/image" Target="../media/image38.jpeg"/><Relationship Id="rId2" Type="http://schemas.microsoft.com/office/2007/relationships/media" Target="../media/media10.WAV"/><Relationship Id="rId1" Type="http://schemas.openxmlformats.org/officeDocument/2006/relationships/tags" Target="../tags/tag37.xml"/><Relationship Id="rId6" Type="http://schemas.microsoft.com/office/2007/relationships/media" Target="../media/media11.WAV"/><Relationship Id="rId11" Type="http://schemas.openxmlformats.org/officeDocument/2006/relationships/image" Target="../media/image31.jpg"/><Relationship Id="rId5" Type="http://schemas.openxmlformats.org/officeDocument/2006/relationships/audio" Target="../media/media7.WAV"/><Relationship Id="rId10" Type="http://schemas.openxmlformats.org/officeDocument/2006/relationships/slideLayout" Target="../slideLayouts/slideLayout2.xml"/><Relationship Id="rId4" Type="http://schemas.microsoft.com/office/2007/relationships/media" Target="../media/media7.WAV"/><Relationship Id="rId9" Type="http://schemas.openxmlformats.org/officeDocument/2006/relationships/audio" Target="../media/media12.WAV"/></Relationships>
</file>

<file path=ppt/slides/_rels/slide2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slideLayout" Target="../slideLayouts/slideLayout18.xml"/><Relationship Id="rId4" Type="http://schemas.openxmlformats.org/officeDocument/2006/relationships/tags" Target="../tags/tag41.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hyperlink" Target="http://www.google.com/url?sa=i&amp;rct=j&amp;q=motte+and+bailey+castle+diagram&amp;source=images&amp;cd=&amp;cad=rja&amp;docid=oVPikRYB3eCJIM&amp;tbnid=rnCtdSg0zdXn5M:&amp;ved=0CAUQjRw&amp;url=http%3A%2F%2Fhistorypgceprep.blogspot.com%2F2011_08_01_archive.html&amp;ei=1UsRUabKF4iwigLg9oHwDg&amp;bvm=bv.41934586,d.cGE&amp;psig=AFQjCNEgiDax-Cg_KKIbe6Qr4aR80DKzqQ&amp;ust=136017437921630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hyperlink" Target="http://www.youtube.com/watch?v=JGbPShUpjpg&amp;list=PLA9C3672CED7D4327"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diagramQuickStyle" Target="../diagrams/quickStyle1.xml"/><Relationship Id="rId12" Type="http://schemas.openxmlformats.org/officeDocument/2006/relationships/image" Target="../media/image10.png"/><Relationship Id="rId2" Type="http://schemas.openxmlformats.org/officeDocument/2006/relationships/audio" Target="file:///C:\Documents%20and%20Settings\tpavlovich\Local%20Settings\Temporary%20Internet%20Files\Content.IE5\GT2JGTYV\MSj03886210000%5b1%5d.wav" TargetMode="External"/><Relationship Id="rId1" Type="http://schemas.openxmlformats.org/officeDocument/2006/relationships/tags" Target="../tags/tag5.xml"/><Relationship Id="rId6" Type="http://schemas.openxmlformats.org/officeDocument/2006/relationships/diagramLayout" Target="../diagrams/layout1.xml"/><Relationship Id="rId11" Type="http://schemas.openxmlformats.org/officeDocument/2006/relationships/image" Target="../media/image9.png"/><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8.jpeg"/><Relationship Id="rId9" Type="http://schemas.microsoft.com/office/2007/relationships/diagramDrawing" Target="../diagrams/drawing1.xml"/><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audio" Target="../media/media2.WAV"/><Relationship Id="rId7" Type="http://schemas.openxmlformats.org/officeDocument/2006/relationships/image" Target="../media/image2.png"/><Relationship Id="rId2" Type="http://schemas.microsoft.com/office/2007/relationships/media" Target="../media/media2.WAV"/><Relationship Id="rId1" Type="http://schemas.openxmlformats.org/officeDocument/2006/relationships/tags" Target="../tags/tag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audio" Target="../media/media3.WAV"/><Relationship Id="rId7" Type="http://schemas.openxmlformats.org/officeDocument/2006/relationships/image" Target="../media/image2.png"/><Relationship Id="rId2" Type="http://schemas.microsoft.com/office/2007/relationships/media" Target="../media/media3.WAV"/><Relationship Id="rId1" Type="http://schemas.openxmlformats.org/officeDocument/2006/relationships/tags" Target="../tags/tag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5.xml"/><Relationship Id="rId1" Type="http://schemas.openxmlformats.org/officeDocument/2006/relationships/tags" Target="../tags/tag8.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6.xml"/><Relationship Id="rId1" Type="http://schemas.openxmlformats.org/officeDocument/2006/relationships/tags" Target="../tags/tag9.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pic>
        <p:nvPicPr>
          <p:cNvPr id="2056" name="j021274.wav">
            <a:hlinkClick r:id="" action="ppaction://media"/>
          </p:cNvPr>
          <p:cNvPicPr>
            <a:picLocks noChangeAspect="1" noChangeArrowheads="1"/>
          </p:cNvPicPr>
          <p:nvPr>
            <a:audioFile r:link="rId3"/>
            <p:extLst>
              <p:ext uri="{DAA4B4D4-6D71-4841-9C94-3DE7FCFB9230}">
                <p14:media xmlns:p14="http://schemas.microsoft.com/office/powerpoint/2010/main" r:embed="rId2"/>
              </p:ext>
            </p:extLst>
          </p:nvPr>
        </p:nvPicPr>
        <p:blipFill>
          <a:blip r:embed="rId6">
            <a:extLst>
              <a:ext uri="{28A0092B-C50C-407E-A947-70E740481C1C}">
                <a14:useLocalDpi xmlns:a14="http://schemas.microsoft.com/office/drawing/2010/main" val="0"/>
              </a:ext>
            </a:extLst>
          </a:blip>
          <a:srcRect/>
          <a:stretch>
            <a:fillRect/>
          </a:stretch>
        </p:blipFill>
        <p:spPr bwMode="auto">
          <a:xfrm>
            <a:off x="914400" y="5257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76200" y="76200"/>
            <a:ext cx="8839200" cy="3139321"/>
          </a:xfrm>
          <a:prstGeom prst="rect">
            <a:avLst/>
          </a:prstGeom>
          <a:noFill/>
        </p:spPr>
        <p:txBody>
          <a:bodyPr>
            <a:spAutoFit/>
          </a:bodyPr>
          <a:lstStyle/>
          <a:p>
            <a:pPr algn="ctr" eaLnBrk="1" hangingPunct="1">
              <a:defRPr/>
            </a:pPr>
            <a:r>
              <a:rPr lang="en-US" altLang="en-US" sz="6600" b="1" dirty="0">
                <a:ln>
                  <a:solidFill>
                    <a:schemeClr val="tx1"/>
                  </a:solidFill>
                </a:ln>
                <a:solidFill>
                  <a:srgbClr val="FFFF00"/>
                </a:solidFill>
                <a:effectLst>
                  <a:outerShdw blurRad="50800" dist="63500" dir="2700000" algn="tl" rotWithShape="0">
                    <a:prstClr val="black"/>
                  </a:outerShdw>
                </a:effectLst>
                <a:latin typeface="Old English Text MT" panose="03040902040508030806" pitchFamily="66" charset="0"/>
              </a:rPr>
              <a:t>The Rise of </a:t>
            </a:r>
            <a:br>
              <a:rPr lang="en-US" altLang="en-US" sz="6600" b="1" dirty="0">
                <a:ln>
                  <a:solidFill>
                    <a:schemeClr val="tx1"/>
                  </a:solidFill>
                </a:ln>
                <a:solidFill>
                  <a:srgbClr val="FFFF00"/>
                </a:solidFill>
                <a:effectLst>
                  <a:outerShdw blurRad="50800" dist="63500" dir="2700000" algn="tl" rotWithShape="0">
                    <a:prstClr val="black"/>
                  </a:outerShdw>
                </a:effectLst>
                <a:latin typeface="Old English Text MT" panose="03040902040508030806" pitchFamily="66" charset="0"/>
              </a:rPr>
            </a:br>
            <a:r>
              <a:rPr lang="en-US" altLang="en-US" sz="6600" b="1" dirty="0">
                <a:ln>
                  <a:solidFill>
                    <a:schemeClr val="tx1"/>
                  </a:solidFill>
                </a:ln>
                <a:solidFill>
                  <a:srgbClr val="FFFF00"/>
                </a:solidFill>
                <a:effectLst>
                  <a:outerShdw blurRad="50800" dist="63500" dir="2700000" algn="tl" rotWithShape="0">
                    <a:prstClr val="black"/>
                  </a:outerShdw>
                </a:effectLst>
                <a:latin typeface="Old English Text MT" panose="03040902040508030806" pitchFamily="66" charset="0"/>
              </a:rPr>
              <a:t>Feudalism in Europe During the Middle Ages</a:t>
            </a:r>
            <a:endParaRPr lang="en-US" sz="6600" dirty="0">
              <a:ln>
                <a:solidFill>
                  <a:schemeClr val="tx1"/>
                </a:solidFill>
              </a:ln>
              <a:effectLst>
                <a:outerShdw blurRad="50800" dist="63500" dir="2700000" algn="tl" rotWithShape="0">
                  <a:prstClr val="black"/>
                </a:outerShdw>
              </a:effectLst>
            </a:endParaRPr>
          </a:p>
        </p:txBody>
      </p:sp>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715" fill="hold"/>
                                        <p:tgtEl>
                                          <p:spTgt spid="2056"/>
                                        </p:tgtEl>
                                      </p:cBhvr>
                                    </p:cmd>
                                  </p:childTnLst>
                                </p:cTn>
                              </p:par>
                              <p:par>
                                <p:cTn id="7" presetID="2" presetClass="entr" presetSubtype="4"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ppt_x"/>
                                          </p:val>
                                        </p:tav>
                                        <p:tav tm="100000">
                                          <p:val>
                                            <p:strVal val="#ppt_x"/>
                                          </p:val>
                                        </p:tav>
                                      </p:tavLst>
                                    </p:anim>
                                    <p:anim calcmode="lin" valueType="num">
                                      <p:cBhvr additive="base">
                                        <p:cTn id="1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205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pPr eaLnBrk="1" hangingPunct="1">
              <a:defRPr/>
            </a:pPr>
            <a:r>
              <a:rPr lang="en-US" altLang="en-US" sz="4800" dirty="0">
                <a:solidFill>
                  <a:schemeClr val="bg1"/>
                </a:solidFill>
                <a:effectLst>
                  <a:outerShdw blurRad="38100" dist="38100" dir="2700000" algn="tl">
                    <a:srgbClr val="000000">
                      <a:alpha val="43137"/>
                    </a:srgbClr>
                  </a:outerShdw>
                </a:effectLst>
                <a:latin typeface="Old English Text MT" panose="03040902040508030806" pitchFamily="66" charset="0"/>
              </a:rPr>
              <a:t>Peasants</a:t>
            </a:r>
          </a:p>
        </p:txBody>
      </p:sp>
      <p:sp>
        <p:nvSpPr>
          <p:cNvPr id="12291" name="Rectangle 5"/>
          <p:cNvSpPr>
            <a:spLocks noGrp="1" noChangeArrowheads="1"/>
          </p:cNvSpPr>
          <p:nvPr>
            <p:ph type="body" sz="half" idx="1"/>
          </p:nvPr>
        </p:nvSpPr>
        <p:spPr>
          <a:xfrm>
            <a:off x="914400" y="1143000"/>
            <a:ext cx="3505200" cy="4525963"/>
          </a:xfrm>
        </p:spPr>
        <p:txBody>
          <a:bodyPr/>
          <a:lstStyle/>
          <a:p>
            <a:pPr eaLnBrk="1" hangingPunct="1"/>
            <a:r>
              <a:rPr lang="en-US" altLang="en-US" sz="3600">
                <a:solidFill>
                  <a:schemeClr val="bg1"/>
                </a:solidFill>
                <a:latin typeface="Calibri" panose="020F0502020204030204" pitchFamily="34" charset="0"/>
              </a:rPr>
              <a:t>Worked on the lord’s land (manors) growing and harvesting food for the feudal system</a:t>
            </a:r>
          </a:p>
          <a:p>
            <a:pPr eaLnBrk="1" hangingPunct="1"/>
            <a:r>
              <a:rPr lang="en-US" altLang="en-US" sz="3600">
                <a:solidFill>
                  <a:schemeClr val="bg1"/>
                </a:solidFill>
                <a:latin typeface="Calibri" panose="020F0502020204030204" pitchFamily="34" charset="0"/>
              </a:rPr>
              <a:t>Received protection for their service</a:t>
            </a:r>
          </a:p>
        </p:txBody>
      </p:sp>
      <p:pic>
        <p:nvPicPr>
          <p:cNvPr id="25612" name="MSj03886080000[1].wav">
            <a:hlinkClick r:id="" action="ppaction://media"/>
          </p:cNvPr>
          <p:cNvPicPr>
            <a:picLocks noRot="1" noChangeAspect="1" noChangeArrowheads="1"/>
          </p:cNvPicPr>
          <p:nvPr>
            <a:audioFile r:link="rId2"/>
          </p:nvPr>
        </p:nvPicPr>
        <p:blipFill>
          <a:blip r:embed="rId5">
            <a:extLst>
              <a:ext uri="{28A0092B-C50C-407E-A947-70E740481C1C}">
                <a14:useLocalDpi xmlns:a14="http://schemas.microsoft.com/office/drawing/2010/main" val="0"/>
              </a:ext>
            </a:extLst>
          </a:blip>
          <a:srcRect/>
          <a:stretch>
            <a:fillRect/>
          </a:stretch>
        </p:blipFill>
        <p:spPr bwMode="auto">
          <a:xfrm>
            <a:off x="914400" y="4953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7" descr="http://questgarden.com/139/04/4/121128113045/images/7135%20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9289" y="3625850"/>
            <a:ext cx="3541712" cy="2435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2294" name="AutoShape 9" descr="Image result for peasants feudal europe"/>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10250" name="Picture 10"/>
          <p:cNvPicPr>
            <a:picLocks noChangeAspect="1" noChangeArrowheads="1"/>
          </p:cNvPicPr>
          <p:nvPr/>
        </p:nvPicPr>
        <p:blipFill>
          <a:blip r:embed="rId7"/>
          <a:srcRect/>
          <a:stretch>
            <a:fillRect/>
          </a:stretch>
        </p:blipFill>
        <p:spPr bwMode="auto">
          <a:xfrm>
            <a:off x="4953000" y="1752600"/>
            <a:ext cx="2654300"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56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56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p:cNvSpPr>
          <p:nvPr>
            <p:ph type="title"/>
          </p:nvPr>
        </p:nvSpPr>
        <p:spPr>
          <a:xfrm>
            <a:off x="457200" y="1219200"/>
            <a:ext cx="8229600" cy="198438"/>
          </a:xfrm>
        </p:spPr>
        <p:txBody>
          <a:bodyPr/>
          <a:lstStyle/>
          <a:p>
            <a:r>
              <a:rPr lang="en-US" altLang="en-US"/>
              <a:t>Check for Understanding: What did knights receive in exchange for their oaths of loyalty?</a:t>
            </a:r>
          </a:p>
        </p:txBody>
      </p:sp>
      <p:sp>
        <p:nvSpPr>
          <p:cNvPr id="13315" name="TPAnswers"/>
          <p:cNvSpPr>
            <a:spLocks noGrp="1"/>
          </p:cNvSpPr>
          <p:nvPr>
            <p:ph type="body" idx="1"/>
            <p:custDataLst>
              <p:tags r:id="rId2"/>
            </p:custDataLst>
          </p:nvPr>
        </p:nvSpPr>
        <p:spPr>
          <a:xfrm>
            <a:off x="457200" y="2362200"/>
            <a:ext cx="4114800" cy="4068763"/>
          </a:xfrm>
        </p:spPr>
        <p:txBody>
          <a:bodyPr/>
          <a:lstStyle/>
          <a:p>
            <a:pPr marL="514350" indent="-514350">
              <a:buFontTx/>
              <a:buAutoNum type="arabicPeriod"/>
            </a:pPr>
            <a:r>
              <a:rPr lang="en-US" altLang="en-US"/>
              <a:t>A pay check</a:t>
            </a:r>
          </a:p>
          <a:p>
            <a:pPr marL="514350" indent="-514350">
              <a:buFontTx/>
              <a:buAutoNum type="arabicPeriod"/>
            </a:pPr>
            <a:r>
              <a:rPr lang="en-US" altLang="en-US"/>
              <a:t>A fief</a:t>
            </a:r>
          </a:p>
          <a:p>
            <a:pPr marL="514350" indent="-514350">
              <a:buFontTx/>
              <a:buAutoNum type="arabicPeriod"/>
            </a:pPr>
            <a:r>
              <a:rPr lang="en-US" altLang="en-US"/>
              <a:t>A title</a:t>
            </a:r>
          </a:p>
          <a:p>
            <a:pPr marL="514350" indent="-514350">
              <a:buFontTx/>
              <a:buAutoNum type="arabicPeriod"/>
            </a:pPr>
            <a:r>
              <a:rPr lang="en-US" altLang="en-US"/>
              <a:t>A weapon</a:t>
            </a:r>
          </a:p>
        </p:txBody>
      </p:sp>
      <p:grpSp>
        <p:nvGrpSpPr>
          <p:cNvPr id="13316" name="ResponseCounter" hidden="1"/>
          <p:cNvGrpSpPr>
            <a:grpSpLocks/>
          </p:cNvGrpSpPr>
          <p:nvPr>
            <p:custDataLst>
              <p:tags r:id="rId3"/>
            </p:custDataLst>
          </p:nvPr>
        </p:nvGrpSpPr>
        <p:grpSpPr bwMode="auto">
          <a:xfrm>
            <a:off x="127000" y="4114800"/>
            <a:ext cx="635000" cy="2616200"/>
            <a:chOff x="228600" y="4025900"/>
            <a:chExt cx="635000" cy="2616200"/>
          </a:xfrm>
        </p:grpSpPr>
        <p:sp>
          <p:nvSpPr>
            <p:cNvPr id="8" name="RCLiquid" hidden="1"/>
            <p:cNvSpPr/>
            <p:nvPr/>
          </p:nvSpPr>
          <p:spPr>
            <a:xfrm>
              <a:off x="292100" y="4146550"/>
              <a:ext cx="508000" cy="2298700"/>
            </a:xfrm>
            <a:prstGeom prst="rect">
              <a:avLst/>
            </a:prstGeom>
            <a:solidFill>
              <a:schemeClr val="hlink"/>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CBottom" hidden="1"/>
            <p:cNvSpPr/>
            <p:nvPr/>
          </p:nvSpPr>
          <p:spPr>
            <a:xfrm>
              <a:off x="228600" y="6350000"/>
              <a:ext cx="635000" cy="292100"/>
            </a:xfrm>
            <a:prstGeom prst="ellipse">
              <a:avLst/>
            </a:prstGeom>
            <a:solidFill>
              <a:schemeClr val="hlink"/>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CLiquidTop" hidden="1"/>
            <p:cNvSpPr/>
            <p:nvPr/>
          </p:nvSpPr>
          <p:spPr>
            <a:xfrm>
              <a:off x="292100" y="4025900"/>
              <a:ext cx="508000" cy="241300"/>
            </a:xfrm>
            <a:prstGeom prst="ellipse">
              <a:avLst/>
            </a:prstGeom>
            <a:solidFill>
              <a:schemeClr val="hlink"/>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CCan" hidden="1"/>
            <p:cNvSpPr/>
            <p:nvPr/>
          </p:nvSpPr>
          <p:spPr>
            <a:xfrm>
              <a:off x="292100" y="4025900"/>
              <a:ext cx="508000" cy="2540000"/>
            </a:xfrm>
            <a:prstGeom prst="can">
              <a:avLst>
                <a:gd name="adj" fmla="val 10000"/>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a:latin typeface="Tahoma"/>
                </a:rPr>
                <a:t>30</a:t>
              </a:r>
            </a:p>
            <a:p>
              <a:pPr algn="ctr" eaLnBrk="1" hangingPunct="1">
                <a:defRPr/>
              </a:pPr>
              <a:r>
                <a:rPr lang="en-US" sz="1200" b="1">
                  <a:latin typeface="Tahoma"/>
                </a:rPr>
                <a:t>of</a:t>
              </a:r>
            </a:p>
            <a:p>
              <a:pPr algn="ctr" eaLnBrk="1" hangingPunct="1">
                <a:defRPr/>
              </a:pPr>
              <a:r>
                <a:rPr lang="en-US" sz="1200" b="1">
                  <a:latin typeface="Tahoma"/>
                </a:rPr>
                <a:t>30</a:t>
              </a:r>
            </a:p>
          </p:txBody>
        </p:sp>
      </p:grpSp>
      <p:sp>
        <p:nvSpPr>
          <p:cNvPr id="10" name="CorShape1"/>
          <p:cNvSpPr/>
          <p:nvPr>
            <p:custDataLst>
              <p:tags r:id="rId4"/>
            </p:custDataLst>
          </p:nvPr>
        </p:nvSpPr>
        <p:spPr>
          <a:xfrm>
            <a:off x="304800" y="3048000"/>
            <a:ext cx="355600" cy="355600"/>
          </a:xfrm>
          <a:prstGeom prst="smileyFace">
            <a:avLst/>
          </a:prstGeom>
          <a:solidFill>
            <a:srgbClr val="FFFF00"/>
          </a:solidFill>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p:cNvSpPr>
          <p:nvPr>
            <p:ph type="title"/>
          </p:nvPr>
        </p:nvSpPr>
        <p:spPr>
          <a:xfrm>
            <a:off x="457200" y="838200"/>
            <a:ext cx="8229600" cy="579438"/>
          </a:xfrm>
        </p:spPr>
        <p:txBody>
          <a:bodyPr/>
          <a:lstStyle/>
          <a:p>
            <a:r>
              <a:rPr lang="en-US" altLang="en-US"/>
              <a:t>Check for Understanding: A manor was a large estate owned by a…</a:t>
            </a:r>
          </a:p>
        </p:txBody>
      </p:sp>
      <p:sp>
        <p:nvSpPr>
          <p:cNvPr id="14339" name="TPAnswers"/>
          <p:cNvSpPr>
            <a:spLocks noGrp="1"/>
          </p:cNvSpPr>
          <p:nvPr>
            <p:ph type="body" idx="1"/>
            <p:custDataLst>
              <p:tags r:id="rId2"/>
            </p:custDataLst>
          </p:nvPr>
        </p:nvSpPr>
        <p:spPr>
          <a:xfrm>
            <a:off x="528638" y="2057400"/>
            <a:ext cx="4114800" cy="4525963"/>
          </a:xfrm>
        </p:spPr>
        <p:txBody>
          <a:bodyPr/>
          <a:lstStyle/>
          <a:p>
            <a:pPr marL="514350" indent="-514350">
              <a:buFontTx/>
              <a:buAutoNum type="arabicPeriod"/>
            </a:pPr>
            <a:r>
              <a:rPr lang="en-US" altLang="en-US"/>
              <a:t>A knight or peasant</a:t>
            </a:r>
          </a:p>
          <a:p>
            <a:pPr marL="514350" indent="-514350">
              <a:buFontTx/>
              <a:buAutoNum type="arabicPeriod"/>
            </a:pPr>
            <a:r>
              <a:rPr lang="en-US" altLang="en-US"/>
              <a:t>A daimyo or samurai</a:t>
            </a:r>
          </a:p>
          <a:p>
            <a:pPr marL="514350" indent="-514350">
              <a:buFontTx/>
              <a:buAutoNum type="arabicPeriod"/>
            </a:pPr>
            <a:r>
              <a:rPr lang="en-US" altLang="en-US"/>
              <a:t>A knight or lord</a:t>
            </a:r>
          </a:p>
          <a:p>
            <a:pPr marL="514350" indent="-514350">
              <a:buFontTx/>
              <a:buAutoNum type="arabicPeriod"/>
            </a:pPr>
            <a:r>
              <a:rPr lang="en-US" altLang="en-US"/>
              <a:t>Peasants or farmers</a:t>
            </a:r>
          </a:p>
        </p:txBody>
      </p:sp>
      <p:grpSp>
        <p:nvGrpSpPr>
          <p:cNvPr id="14340" name="ResponseCounter" hidden="1"/>
          <p:cNvGrpSpPr>
            <a:grpSpLocks/>
          </p:cNvGrpSpPr>
          <p:nvPr>
            <p:custDataLst>
              <p:tags r:id="rId3"/>
            </p:custDataLst>
          </p:nvPr>
        </p:nvGrpSpPr>
        <p:grpSpPr bwMode="auto">
          <a:xfrm>
            <a:off x="127000" y="1308100"/>
            <a:ext cx="2057400" cy="5422900"/>
            <a:chOff x="190500" y="1054100"/>
            <a:chExt cx="1511300" cy="5422900"/>
          </a:xfrm>
        </p:grpSpPr>
        <p:cxnSp>
          <p:nvCxnSpPr>
            <p:cNvPr id="11" name="RCPole" hidden="1"/>
            <p:cNvCxnSpPr/>
            <p:nvPr/>
          </p:nvCxnSpPr>
          <p:spPr>
            <a:xfrm>
              <a:off x="380579" y="1270000"/>
              <a:ext cx="0" cy="508000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8" name="RCFlag" hidden="1"/>
            <p:cNvSpPr/>
            <p:nvPr/>
          </p:nvSpPr>
          <p:spPr>
            <a:xfrm>
              <a:off x="431889" y="1539875"/>
              <a:ext cx="1269911" cy="762000"/>
            </a:xfrm>
            <a:prstGeom prst="wav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b="1">
                  <a:latin typeface="Tahoma"/>
                </a:rPr>
                <a:t>30</a:t>
              </a:r>
            </a:p>
          </p:txBody>
        </p:sp>
        <p:sp>
          <p:nvSpPr>
            <p:cNvPr id="9" name="RCTop" hidden="1"/>
            <p:cNvSpPr/>
            <p:nvPr/>
          </p:nvSpPr>
          <p:spPr>
            <a:xfrm>
              <a:off x="190500" y="1054100"/>
              <a:ext cx="381324" cy="25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700" b="1">
                  <a:solidFill>
                    <a:srgbClr val="FFFFFF"/>
                  </a:solidFill>
                  <a:latin typeface="Tahoma"/>
                </a:rPr>
                <a:t>32</a:t>
              </a:r>
            </a:p>
          </p:txBody>
        </p:sp>
        <p:sp>
          <p:nvSpPr>
            <p:cNvPr id="10" name="RCBottom" hidden="1"/>
            <p:cNvSpPr/>
            <p:nvPr/>
          </p:nvSpPr>
          <p:spPr>
            <a:xfrm>
              <a:off x="190500" y="6350000"/>
              <a:ext cx="406979" cy="127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13" name="CorShape1"/>
          <p:cNvSpPr/>
          <p:nvPr>
            <p:custDataLst>
              <p:tags r:id="rId4"/>
            </p:custDataLst>
          </p:nvPr>
        </p:nvSpPr>
        <p:spPr>
          <a:xfrm>
            <a:off x="173038" y="4343400"/>
            <a:ext cx="355600" cy="355600"/>
          </a:xfrm>
          <a:prstGeom prst="smileyFace">
            <a:avLst/>
          </a:prstGeom>
          <a:solidFill>
            <a:srgbClr val="FFFF00"/>
          </a:solidFill>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6086" name="Picture 6" descr="742px-Jan_Steen_Peasants_before_an_Inn"/>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3400" y="276225"/>
            <a:ext cx="8153400" cy="6353175"/>
          </a:xfrm>
          <a:noFill/>
        </p:spPr>
      </p:pic>
      <p:sp>
        <p:nvSpPr>
          <p:cNvPr id="2" name="Rectangle 1"/>
          <p:cNvSpPr/>
          <p:nvPr/>
        </p:nvSpPr>
        <p:spPr>
          <a:xfrm>
            <a:off x="914400" y="276225"/>
            <a:ext cx="7391400" cy="1200329"/>
          </a:xfrm>
          <a:prstGeom prst="rect">
            <a:avLst/>
          </a:prstGeom>
        </p:spPr>
        <p:txBody>
          <a:bodyPr>
            <a:spAutoFit/>
          </a:bodyPr>
          <a:lstStyle/>
          <a:p>
            <a:pPr algn="ctr">
              <a:defRPr/>
            </a:pPr>
            <a:r>
              <a:rPr lang="en-US" sz="3600" b="1" dirty="0">
                <a:ln w="10160">
                  <a:solidFill>
                    <a:schemeClr val="accent5"/>
                  </a:solidFill>
                  <a:prstDash val="solid"/>
                </a:ln>
                <a:solidFill>
                  <a:srgbClr val="FFFFFF"/>
                </a:solidFill>
                <a:effectLst>
                  <a:outerShdw blurRad="50800" dist="38100" dir="2700000" algn="tl" rotWithShape="0">
                    <a:prstClr val="black">
                      <a:alpha val="40000"/>
                    </a:prstClr>
                  </a:outerShdw>
                </a:effectLst>
                <a:latin typeface="Calibri" panose="020F0502020204030204" pitchFamily="34" charset="0"/>
              </a:rPr>
              <a:t>Do you think this picture is accurate? Why or why not?</a:t>
            </a:r>
          </a:p>
        </p:txBody>
      </p:sp>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46086"/>
                                        </p:tgtEl>
                                        <p:attrNameLst>
                                          <p:attrName>style.visibility</p:attrName>
                                        </p:attrNameLst>
                                      </p:cBhvr>
                                      <p:to>
                                        <p:strVal val="visible"/>
                                      </p:to>
                                    </p:set>
                                    <p:animEffect transition="in" filter="box(in)">
                                      <p:cBhvr>
                                        <p:cTn id="7" dur="5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8134" name="Picture 6" descr="Proverbs"/>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85800" y="1066800"/>
            <a:ext cx="7772400" cy="5607050"/>
          </a:xfrm>
          <a:noFill/>
        </p:spPr>
      </p:pic>
      <p:sp>
        <p:nvSpPr>
          <p:cNvPr id="3" name="Rectangle 2"/>
          <p:cNvSpPr/>
          <p:nvPr/>
        </p:nvSpPr>
        <p:spPr>
          <a:xfrm>
            <a:off x="0" y="85635"/>
            <a:ext cx="9372600" cy="1200329"/>
          </a:xfrm>
          <a:prstGeom prst="rect">
            <a:avLst/>
          </a:prstGeom>
        </p:spPr>
        <p:txBody>
          <a:bodyPr>
            <a:spAutoFit/>
          </a:bodyPr>
          <a:lstStyle/>
          <a:p>
            <a:pPr algn="ctr">
              <a:defRPr/>
            </a:pPr>
            <a:r>
              <a:rPr lang="en-US" sz="3600" b="1" dirty="0">
                <a:ln w="10160">
                  <a:solidFill>
                    <a:schemeClr val="accent5"/>
                  </a:solidFill>
                  <a:prstDash val="solid"/>
                </a:ln>
                <a:solidFill>
                  <a:srgbClr val="FFFFFF"/>
                </a:solidFill>
                <a:effectLst>
                  <a:outerShdw blurRad="50800" dist="38100" dir="2700000" algn="tl" rotWithShape="0">
                    <a:prstClr val="black">
                      <a:alpha val="40000"/>
                    </a:prstClr>
                  </a:outerShdw>
                </a:effectLst>
                <a:latin typeface="Calibri" panose="020F0502020204030204" pitchFamily="34" charset="0"/>
              </a:rPr>
              <a:t>Do you think this picture is more or less accurate than the previous? Why or why not?</a:t>
            </a:r>
          </a:p>
        </p:txBody>
      </p:sp>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diamond(in)">
                                      <p:cBhvr>
                                        <p:cTn id="7" dur="2000"/>
                                        <p:tgtEl>
                                          <p:spTgt spid="48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5563" y="244475"/>
            <a:ext cx="9067800" cy="1143000"/>
          </a:xfrm>
        </p:spPr>
        <p:txBody>
          <a:bodyPr/>
          <a:lstStyle/>
          <a:p>
            <a:pPr eaLnBrk="1" hangingPunct="1"/>
            <a:r>
              <a:rPr lang="en-US" altLang="en-US">
                <a:latin typeface="Old English Text MT" panose="03040902040508030806" pitchFamily="66" charset="0"/>
              </a:rPr>
              <a:t>England and France Need Protection!</a:t>
            </a:r>
          </a:p>
        </p:txBody>
      </p:sp>
      <p:sp>
        <p:nvSpPr>
          <p:cNvPr id="17411" name="Rectangle 4"/>
          <p:cNvSpPr>
            <a:spLocks noGrp="1" noChangeArrowheads="1"/>
          </p:cNvSpPr>
          <p:nvPr>
            <p:ph type="body" sz="half" idx="1"/>
          </p:nvPr>
        </p:nvSpPr>
        <p:spPr>
          <a:xfrm>
            <a:off x="228600" y="1600200"/>
            <a:ext cx="4800600" cy="4525963"/>
          </a:xfrm>
        </p:spPr>
        <p:txBody>
          <a:bodyPr/>
          <a:lstStyle/>
          <a:p>
            <a:pPr marL="457200" indent="-457200" eaLnBrk="1" hangingPunct="1">
              <a:buFontTx/>
              <a:buAutoNum type="arabicPeriod"/>
            </a:pPr>
            <a:r>
              <a:rPr lang="en-US" altLang="en-US" sz="2800">
                <a:latin typeface="Calibri" panose="020F0502020204030204" pitchFamily="34" charset="0"/>
              </a:rPr>
              <a:t>The Vikings invaded from Scandinavia- </a:t>
            </a:r>
            <a:r>
              <a:rPr lang="en-US" altLang="en-US" sz="2000" i="1">
                <a:latin typeface="Calibri" panose="020F0502020204030204" pitchFamily="34" charset="0"/>
              </a:rPr>
              <a:t>They were expert sailors that were quick and savage. Vikings attacked Ireland, England and France. They looted and captured people to sell into slavery. Most Europeans lived in terror of them.</a:t>
            </a:r>
          </a:p>
          <a:p>
            <a:pPr marL="457200" indent="-457200" eaLnBrk="1" hangingPunct="1">
              <a:buFontTx/>
              <a:buAutoNum type="arabicPeriod"/>
            </a:pPr>
            <a:r>
              <a:rPr lang="en-US" altLang="en-US" sz="2800">
                <a:latin typeface="Calibri" panose="020F0502020204030204" pitchFamily="34" charset="0"/>
              </a:rPr>
              <a:t>The Magyars attacked from Asia.</a:t>
            </a:r>
          </a:p>
          <a:p>
            <a:pPr marL="457200" indent="-457200" eaLnBrk="1" hangingPunct="1">
              <a:buFontTx/>
              <a:buAutoNum type="arabicPeriod"/>
            </a:pPr>
            <a:r>
              <a:rPr lang="en-US" altLang="en-US" sz="2800">
                <a:latin typeface="Calibri" panose="020F0502020204030204" pitchFamily="34" charset="0"/>
              </a:rPr>
              <a:t>The Muslims attacked (from south).</a:t>
            </a:r>
          </a:p>
        </p:txBody>
      </p:sp>
      <p:pic>
        <p:nvPicPr>
          <p:cNvPr id="17412" name="Picture 7" descr="Vikings_468x364"/>
          <p:cNvPicPr>
            <a:picLocks noGrp="1" noChangeAspect="1" noChangeArrowheads="1"/>
          </p:cNvPicPr>
          <p:nvPr>
            <p:ph sz="quarter" idx="2"/>
          </p:nvPr>
        </p:nvPicPr>
        <p:blipFill>
          <a:blip r:embed="rId12"/>
          <a:srcRect/>
          <a:stretch>
            <a:fillRect/>
          </a:stretch>
        </p:blipFill>
        <p:spPr>
          <a:xfrm>
            <a:off x="5262563" y="1600200"/>
            <a:ext cx="2809875" cy="2185988"/>
          </a:xfrm>
          <a:ln w="38100" cap="sq">
            <a:solidFill>
              <a:srgbClr val="000000"/>
            </a:solidFill>
            <a:miter lim="800000"/>
          </a:ln>
          <a:effectLst>
            <a:outerShdw blurRad="50800" dist="38100" dir="2700000" algn="tl" rotWithShape="0">
              <a:srgbClr val="000000">
                <a:alpha val="43000"/>
              </a:srgbClr>
            </a:outerShdw>
          </a:effectLst>
        </p:spPr>
      </p:pic>
      <p:pic>
        <p:nvPicPr>
          <p:cNvPr id="17413" name="Picture 8" descr="Viking Invasions"/>
          <p:cNvPicPr>
            <a:picLocks noGrp="1" noChangeAspect="1" noChangeArrowheads="1"/>
          </p:cNvPicPr>
          <p:nvPr>
            <p:ph sz="quarter" idx="3"/>
          </p:nvPr>
        </p:nvPicPr>
        <p:blipFill>
          <a:blip r:embed="rId13"/>
          <a:srcRect/>
          <a:stretch>
            <a:fillRect/>
          </a:stretch>
        </p:blipFill>
        <p:spPr>
          <a:xfrm>
            <a:off x="5030788" y="3938588"/>
            <a:ext cx="3273425" cy="2187575"/>
          </a:xfrm>
          <a:ln w="38100" cap="sq">
            <a:solidFill>
              <a:srgbClr val="000000"/>
            </a:solidFill>
            <a:miter lim="800000"/>
          </a:ln>
          <a:effectLst>
            <a:outerShdw blurRad="50800" dist="38100" dir="2700000" algn="tl" rotWithShape="0">
              <a:srgbClr val="000000">
                <a:alpha val="43000"/>
              </a:srgbClr>
            </a:outerShdw>
          </a:effectLst>
        </p:spPr>
      </p:pic>
      <p:pic>
        <p:nvPicPr>
          <p:cNvPr id="27659" name="MSSN352.wav">
            <a:hlinkClick r:id="" action="ppaction://media"/>
          </p:cNvPr>
          <p:cNvPicPr>
            <a:picLocks noChangeAspect="1" noChangeArrowheads="1"/>
          </p:cNvPicPr>
          <p:nvPr>
            <a:audioFile r:link="rId3"/>
            <p:extLst>
              <p:ext uri="{DAA4B4D4-6D71-4841-9C94-3DE7FCFB9230}">
                <p14:media xmlns:p14="http://schemas.microsoft.com/office/powerpoint/2010/main" r:embed="rId2"/>
              </p:ext>
            </p:extLst>
          </p:nvPr>
        </p:nvPicPr>
        <p:blipFill>
          <a:blip r:embed="rId14">
            <a:extLst>
              <a:ext uri="{28A0092B-C50C-407E-A947-70E740481C1C}">
                <a14:useLocalDpi xmlns:a14="http://schemas.microsoft.com/office/drawing/2010/main" val="0"/>
              </a:ext>
            </a:extLst>
          </a:blip>
          <a:srcRect/>
          <a:stretch>
            <a:fillRect/>
          </a:stretch>
        </p:blipFill>
        <p:spPr bwMode="auto">
          <a:xfrm>
            <a:off x="693420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MSj0352.wav">
            <a:hlinkClick r:id="" action="ppaction://media"/>
          </p:cNvPr>
          <p:cNvPicPr>
            <a:picLocks noChangeAspect="1" noChangeArrowheads="1"/>
          </p:cNvPicPr>
          <p:nvPr>
            <a:audioFile r:link="rId5"/>
            <p:extLst>
              <p:ext uri="{DAA4B4D4-6D71-4841-9C94-3DE7FCFB9230}">
                <p14:media xmlns:p14="http://schemas.microsoft.com/office/powerpoint/2010/main" r:embed="rId4"/>
              </p:ext>
            </p:extLst>
          </p:nvPr>
        </p:nvPicPr>
        <p:blipFill>
          <a:blip r:embed="rId14">
            <a:extLst>
              <a:ext uri="{28A0092B-C50C-407E-A947-70E740481C1C}">
                <a14:useLocalDpi xmlns:a14="http://schemas.microsoft.com/office/drawing/2010/main" val="0"/>
              </a:ext>
            </a:extLst>
          </a:blip>
          <a:srcRect/>
          <a:stretch>
            <a:fillRect/>
          </a:stretch>
        </p:blipFill>
        <p:spPr bwMode="auto">
          <a:xfrm>
            <a:off x="6553200" y="65452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MSSN353.wav">
            <a:hlinkClick r:id="" action="ppaction://media"/>
          </p:cNvPr>
          <p:cNvPicPr>
            <a:picLocks noChangeAspect="1" noChangeArrowheads="1"/>
          </p:cNvPicPr>
          <p:nvPr>
            <a:audioFile r:link="rId7"/>
            <p:extLst>
              <p:ext uri="{DAA4B4D4-6D71-4841-9C94-3DE7FCFB9230}">
                <p14:media xmlns:p14="http://schemas.microsoft.com/office/powerpoint/2010/main" r:embed="rId6"/>
              </p:ext>
            </p:extLst>
          </p:nvPr>
        </p:nvPicPr>
        <p:blipFill>
          <a:blip r:embed="rId14">
            <a:extLst>
              <a:ext uri="{28A0092B-C50C-407E-A947-70E740481C1C}">
                <a14:useLocalDpi xmlns:a14="http://schemas.microsoft.com/office/drawing/2010/main" val="0"/>
              </a:ext>
            </a:extLst>
          </a:blip>
          <a:srcRect/>
          <a:stretch>
            <a:fillRect/>
          </a:stretch>
        </p:blipFill>
        <p:spPr bwMode="auto">
          <a:xfrm>
            <a:off x="7391400" y="647541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5" name="MSSN354.wav">
            <a:hlinkClick r:id="" action="ppaction://media"/>
          </p:cNvPr>
          <p:cNvPicPr>
            <a:picLocks noChangeAspect="1" noChangeArrowheads="1"/>
          </p:cNvPicPr>
          <p:nvPr>
            <a:audioFile r:link="rId3"/>
            <p:extLst>
              <p:ext uri="{DAA4B4D4-6D71-4841-9C94-3DE7FCFB9230}">
                <p14:media xmlns:p14="http://schemas.microsoft.com/office/powerpoint/2010/main" r:embed="rId2"/>
              </p:ext>
            </p:extLst>
          </p:nvPr>
        </p:nvPicPr>
        <p:blipFill>
          <a:blip r:embed="rId14">
            <a:extLst>
              <a:ext uri="{28A0092B-C50C-407E-A947-70E740481C1C}">
                <a14:useLocalDpi xmlns:a14="http://schemas.microsoft.com/office/drawing/2010/main" val="0"/>
              </a:ext>
            </a:extLst>
          </a:blip>
          <a:srcRect/>
          <a:stretch>
            <a:fillRect/>
          </a:stretch>
        </p:blipFill>
        <p:spPr bwMode="auto">
          <a:xfrm>
            <a:off x="8131175" y="64992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6" name="MSj0353.wav">
            <a:hlinkClick r:id="" action="ppaction://media"/>
          </p:cNvPr>
          <p:cNvPicPr>
            <a:picLocks noChangeAspect="1" noChangeArrowheads="1"/>
          </p:cNvPicPr>
          <p:nvPr>
            <a:audioFile r:link="rId9"/>
            <p:extLst>
              <p:ext uri="{DAA4B4D4-6D71-4841-9C94-3DE7FCFB9230}">
                <p14:media xmlns:p14="http://schemas.microsoft.com/office/powerpoint/2010/main" r:embed="rId8"/>
              </p:ext>
            </p:extLst>
          </p:nvPr>
        </p:nvPicPr>
        <p:blipFill>
          <a:blip r:embed="rId14">
            <a:extLst>
              <a:ext uri="{28A0092B-C50C-407E-A947-70E740481C1C}">
                <a14:useLocalDpi xmlns:a14="http://schemas.microsoft.com/office/drawing/2010/main" val="0"/>
              </a:ext>
            </a:extLst>
          </a:blip>
          <a:srcRect/>
          <a:stretch>
            <a:fillRect/>
          </a:stretch>
        </p:blipFill>
        <p:spPr bwMode="auto">
          <a:xfrm>
            <a:off x="7753350" y="64992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678" fill="hold"/>
                                        <p:tgtEl>
                                          <p:spTgt spid="27659"/>
                                        </p:tgtEl>
                                      </p:cBhvr>
                                    </p:cmd>
                                  </p:childTnLst>
                                </p:cTn>
                              </p:par>
                            </p:childTnLst>
                          </p:cTn>
                        </p:par>
                        <p:par>
                          <p:cTn id="7" fill="hold" nodeType="afterGroup">
                            <p:stCondLst>
                              <p:cond delay="1678"/>
                            </p:stCondLst>
                            <p:childTnLst>
                              <p:par>
                                <p:cTn id="8" presetID="1" presetClass="mediacall" presetSubtype="0" fill="hold" nodeType="afterEffect">
                                  <p:stCondLst>
                                    <p:cond delay="0"/>
                                  </p:stCondLst>
                                  <p:childTnLst>
                                    <p:cmd type="call" cmd="playFrom(0.0)">
                                      <p:cBhvr>
                                        <p:cTn id="9" dur="317" fill="hold"/>
                                        <p:tgtEl>
                                          <p:spTgt spid="27660"/>
                                        </p:tgtEl>
                                      </p:cBhvr>
                                    </p:cmd>
                                  </p:childTnLst>
                                </p:cTn>
                              </p:par>
                            </p:childTnLst>
                          </p:cTn>
                        </p:par>
                        <p:par>
                          <p:cTn id="10" fill="hold" nodeType="afterGroup">
                            <p:stCondLst>
                              <p:cond delay="1995"/>
                            </p:stCondLst>
                            <p:childTnLst>
                              <p:par>
                                <p:cTn id="11" presetID="1" presetClass="mediacall" presetSubtype="0" fill="hold" nodeType="afterEffect">
                                  <p:stCondLst>
                                    <p:cond delay="0"/>
                                  </p:stCondLst>
                                  <p:childTnLst>
                                    <p:cmd type="call" cmd="playFrom(0.0)">
                                      <p:cBhvr>
                                        <p:cTn id="12" dur="907" fill="hold"/>
                                        <p:tgtEl>
                                          <p:spTgt spid="27664"/>
                                        </p:tgtEl>
                                      </p:cBhvr>
                                    </p:cmd>
                                  </p:childTnLst>
                                </p:cTn>
                              </p:par>
                            </p:childTnLst>
                          </p:cTn>
                        </p:par>
                        <p:par>
                          <p:cTn id="13" fill="hold" nodeType="afterGroup">
                            <p:stCondLst>
                              <p:cond delay="2902"/>
                            </p:stCondLst>
                            <p:childTnLst>
                              <p:par>
                                <p:cTn id="14" presetID="1" presetClass="mediacall" presetSubtype="0" fill="hold" nodeType="afterEffect">
                                  <p:stCondLst>
                                    <p:cond delay="0"/>
                                  </p:stCondLst>
                                  <p:childTnLst>
                                    <p:cmd type="call" cmd="playFrom(0.0)">
                                      <p:cBhvr>
                                        <p:cTn id="15" dur="1678" fill="hold"/>
                                        <p:tgtEl>
                                          <p:spTgt spid="27665"/>
                                        </p:tgtEl>
                                      </p:cBhvr>
                                    </p:cmd>
                                  </p:childTnLst>
                                </p:cTn>
                              </p:par>
                            </p:childTnLst>
                          </p:cTn>
                        </p:par>
                        <p:par>
                          <p:cTn id="16" fill="hold" nodeType="afterGroup">
                            <p:stCondLst>
                              <p:cond delay="4580"/>
                            </p:stCondLst>
                            <p:childTnLst>
                              <p:par>
                                <p:cTn id="17" presetID="1" presetClass="mediacall" presetSubtype="0" fill="hold" nodeType="afterEffect">
                                  <p:stCondLst>
                                    <p:cond delay="0"/>
                                  </p:stCondLst>
                                  <p:childTnLst>
                                    <p:cmd type="call" cmd="playFrom(0.0)">
                                      <p:cBhvr>
                                        <p:cTn id="18" dur="1995" fill="hold"/>
                                        <p:tgtEl>
                                          <p:spTgt spid="276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27659"/>
                </p:tgtEl>
              </p:cMediaNode>
            </p:audio>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27660"/>
                </p:tgtEl>
              </p:cMediaNode>
            </p:audio>
            <p:audio>
              <p:cMediaNode>
                <p:cTn id="21" fill="hold" display="0">
                  <p:stCondLst>
                    <p:cond delay="indefinite"/>
                  </p:stCondLst>
                  <p:endCondLst>
                    <p:cond evt="onNext" delay="0">
                      <p:tgtEl>
                        <p:sldTgt/>
                      </p:tgtEl>
                    </p:cond>
                    <p:cond evt="onPrev" delay="0">
                      <p:tgtEl>
                        <p:sldTgt/>
                      </p:tgtEl>
                    </p:cond>
                    <p:cond evt="onStopAudio" delay="0">
                      <p:tgtEl>
                        <p:sldTgt/>
                      </p:tgtEl>
                    </p:cond>
                  </p:endCondLst>
                </p:cTn>
                <p:tgtEl>
                  <p:spTgt spid="27664"/>
                </p:tgtEl>
              </p:cMediaNode>
            </p:audio>
            <p:audio>
              <p:cMediaNode>
                <p:cTn id="22" fill="hold" display="0">
                  <p:stCondLst>
                    <p:cond delay="indefinite"/>
                  </p:stCondLst>
                  <p:endCondLst>
                    <p:cond evt="onNext" delay="0">
                      <p:tgtEl>
                        <p:sldTgt/>
                      </p:tgtEl>
                    </p:cond>
                    <p:cond evt="onPrev" delay="0">
                      <p:tgtEl>
                        <p:sldTgt/>
                      </p:tgtEl>
                    </p:cond>
                    <p:cond evt="onStopAudio" delay="0">
                      <p:tgtEl>
                        <p:sldTgt/>
                      </p:tgtEl>
                    </p:cond>
                  </p:endCondLst>
                </p:cTn>
                <p:tgtEl>
                  <p:spTgt spid="27665"/>
                </p:tgtEl>
              </p:cMediaNode>
            </p:audio>
            <p:audio>
              <p:cMediaNode>
                <p:cTn id="23" fill="hold" display="0">
                  <p:stCondLst>
                    <p:cond delay="indefinite"/>
                  </p:stCondLst>
                  <p:endCondLst>
                    <p:cond evt="onNext" delay="0">
                      <p:tgtEl>
                        <p:sldTgt/>
                      </p:tgtEl>
                    </p:cond>
                    <p:cond evt="onPrev" delay="0">
                      <p:tgtEl>
                        <p:sldTgt/>
                      </p:tgtEl>
                    </p:cond>
                    <p:cond evt="onStopAudio" delay="0">
                      <p:tgtEl>
                        <p:sldTgt/>
                      </p:tgtEl>
                    </p:cond>
                  </p:endCondLst>
                </p:cTn>
                <p:tgtEl>
                  <p:spTgt spid="2766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457200" y="152400"/>
            <a:ext cx="8229600" cy="487363"/>
          </a:xfrm>
        </p:spPr>
        <p:txBody>
          <a:bodyPr/>
          <a:lstStyle/>
          <a:p>
            <a:pPr eaLnBrk="1" hangingPunct="1"/>
            <a:r>
              <a:rPr lang="en-US" altLang="en-US" sz="3200">
                <a:solidFill>
                  <a:schemeClr val="bg1"/>
                </a:solidFill>
                <a:latin typeface="Old English Text MT" panose="03040902040508030806" pitchFamily="66" charset="0"/>
              </a:rPr>
              <a:t>Vikings, Muslims and Magyars Invasion Map</a:t>
            </a:r>
          </a:p>
        </p:txBody>
      </p:sp>
      <p:pic>
        <p:nvPicPr>
          <p:cNvPr id="18435" name="Picture 6" descr="Map_-_Viking_Islam__Magyar_Invasions_to_11C"/>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762000"/>
            <a:ext cx="7924800" cy="5795963"/>
          </a:xfrm>
          <a:noFill/>
        </p:spPr>
      </p:pic>
    </p:spTree>
    <p:custDataLst>
      <p:tags r:id="rId1"/>
    </p:custDataLst>
  </p:cSld>
  <p:clrMapOvr>
    <a:masterClrMapping/>
  </p:clrMapOvr>
  <p:transition spd="slow">
    <p:dissolv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9458" name="Rectangle 8"/>
          <p:cNvSpPr>
            <a:spLocks noGrp="1" noChangeArrowheads="1"/>
          </p:cNvSpPr>
          <p:nvPr>
            <p:ph type="title"/>
          </p:nvPr>
        </p:nvSpPr>
        <p:spPr>
          <a:xfrm>
            <a:off x="457200" y="95250"/>
            <a:ext cx="8229600" cy="1143000"/>
          </a:xfrm>
        </p:spPr>
        <p:txBody>
          <a:bodyPr/>
          <a:lstStyle/>
          <a:p>
            <a:pPr eaLnBrk="1" hangingPunct="1"/>
            <a:r>
              <a:rPr lang="en-US" altLang="en-US" sz="5400">
                <a:latin typeface="Old English Text MT" panose="03040902040508030806" pitchFamily="66" charset="0"/>
              </a:rPr>
              <a:t>Charlemagne</a:t>
            </a:r>
          </a:p>
        </p:txBody>
      </p:sp>
      <p:sp>
        <p:nvSpPr>
          <p:cNvPr id="17411" name="Rectangle 9"/>
          <p:cNvSpPr>
            <a:spLocks noGrp="1" noChangeArrowheads="1"/>
          </p:cNvSpPr>
          <p:nvPr>
            <p:ph type="body" sz="half" idx="1"/>
          </p:nvPr>
        </p:nvSpPr>
        <p:spPr>
          <a:xfrm>
            <a:off x="228600" y="1066800"/>
            <a:ext cx="4267200" cy="5791200"/>
          </a:xfrm>
        </p:spPr>
        <p:txBody>
          <a:bodyPr/>
          <a:lstStyle/>
          <a:p>
            <a:pPr eaLnBrk="1" hangingPunct="1">
              <a:lnSpc>
                <a:spcPct val="80000"/>
              </a:lnSpc>
              <a:defRPr/>
            </a:pPr>
            <a:r>
              <a:rPr lang="en-US" sz="2000" i="1" dirty="0">
                <a:latin typeface="Calibri" panose="020F0502020204030204" pitchFamily="34" charset="0"/>
              </a:rPr>
              <a:t>Charlemagne was first crowned king of the Franks.</a:t>
            </a:r>
          </a:p>
          <a:p>
            <a:pPr marL="0" indent="0" eaLnBrk="1" hangingPunct="1">
              <a:lnSpc>
                <a:spcPct val="80000"/>
              </a:lnSpc>
              <a:buFontTx/>
              <a:buNone/>
              <a:defRPr/>
            </a:pPr>
            <a:endParaRPr lang="en-US" sz="2000" dirty="0">
              <a:latin typeface="Calibri" panose="020F0502020204030204" pitchFamily="34" charset="0"/>
            </a:endParaRPr>
          </a:p>
          <a:p>
            <a:pPr eaLnBrk="1" hangingPunct="1">
              <a:lnSpc>
                <a:spcPct val="80000"/>
              </a:lnSpc>
              <a:defRPr/>
            </a:pPr>
            <a:r>
              <a:rPr lang="en-US" sz="2000" i="1" dirty="0">
                <a:latin typeface="Calibri" panose="020F0502020204030204" pitchFamily="34" charset="0"/>
              </a:rPr>
              <a:t>Later, in 800 CE he was crowned by the POPE Leo III as the Holy Roman Emperor.</a:t>
            </a:r>
          </a:p>
          <a:p>
            <a:pPr marL="0" indent="0" eaLnBrk="1" hangingPunct="1">
              <a:lnSpc>
                <a:spcPct val="80000"/>
              </a:lnSpc>
              <a:buFontTx/>
              <a:buNone/>
              <a:defRPr/>
            </a:pPr>
            <a:endParaRPr lang="en-US" sz="2000" i="1" dirty="0">
              <a:latin typeface="Calibri" panose="020F0502020204030204" pitchFamily="34" charset="0"/>
            </a:endParaRPr>
          </a:p>
          <a:p>
            <a:pPr eaLnBrk="1" hangingPunct="1">
              <a:lnSpc>
                <a:spcPct val="80000"/>
              </a:lnSpc>
              <a:defRPr/>
            </a:pPr>
            <a:r>
              <a:rPr lang="en-US" sz="2000" i="1" dirty="0">
                <a:latin typeface="Calibri" panose="020F0502020204030204" pitchFamily="34" charset="0"/>
              </a:rPr>
              <a:t>This enraged the people of the Eastern Byzantine Empire because their ruler was not selected!</a:t>
            </a:r>
          </a:p>
          <a:p>
            <a:pPr marL="0" indent="0" eaLnBrk="1" hangingPunct="1">
              <a:lnSpc>
                <a:spcPct val="80000"/>
              </a:lnSpc>
              <a:buFontTx/>
              <a:buNone/>
              <a:defRPr/>
            </a:pPr>
            <a:endParaRPr lang="en-US" sz="2000" i="1" dirty="0">
              <a:latin typeface="Calibri" panose="020F0502020204030204" pitchFamily="34" charset="0"/>
            </a:endParaRPr>
          </a:p>
          <a:p>
            <a:pPr marL="0" indent="0" eaLnBrk="1" hangingPunct="1">
              <a:lnSpc>
                <a:spcPct val="80000"/>
              </a:lnSpc>
              <a:buFontTx/>
              <a:buNone/>
              <a:defRPr/>
            </a:pPr>
            <a:r>
              <a:rPr lang="en-US" sz="2000" dirty="0">
                <a:latin typeface="Calibri" panose="020F0502020204030204" pitchFamily="34" charset="0"/>
              </a:rPr>
              <a:t>The Church and Charlemagne depended on each other:</a:t>
            </a:r>
          </a:p>
          <a:p>
            <a:pPr marL="0" indent="0" eaLnBrk="1" hangingPunct="1">
              <a:lnSpc>
                <a:spcPct val="80000"/>
              </a:lnSpc>
              <a:buFontTx/>
              <a:buNone/>
              <a:defRPr/>
            </a:pPr>
            <a:endParaRPr lang="en-US" sz="2000" i="1" dirty="0">
              <a:latin typeface="Calibri" panose="020F0502020204030204" pitchFamily="34" charset="0"/>
            </a:endParaRPr>
          </a:p>
          <a:p>
            <a:pPr eaLnBrk="1" hangingPunct="1">
              <a:lnSpc>
                <a:spcPct val="80000"/>
              </a:lnSpc>
              <a:buFont typeface="Wingdings" pitchFamily="2" charset="2"/>
              <a:buChar char="ü"/>
              <a:defRPr/>
            </a:pPr>
            <a:r>
              <a:rPr lang="en-US" sz="2000" i="1" dirty="0">
                <a:latin typeface="Calibri" panose="020F0502020204030204" pitchFamily="34" charset="0"/>
              </a:rPr>
              <a:t> The Pope needed the support of his army to protect the Church. </a:t>
            </a:r>
          </a:p>
          <a:p>
            <a:pPr marL="0" indent="0" eaLnBrk="1" hangingPunct="1">
              <a:lnSpc>
                <a:spcPct val="80000"/>
              </a:lnSpc>
              <a:buFontTx/>
              <a:buNone/>
              <a:defRPr/>
            </a:pPr>
            <a:endParaRPr lang="en-US" sz="2000" i="1" dirty="0">
              <a:latin typeface="Calibri" panose="020F0502020204030204" pitchFamily="34" charset="0"/>
            </a:endParaRPr>
          </a:p>
          <a:p>
            <a:pPr eaLnBrk="1" hangingPunct="1">
              <a:lnSpc>
                <a:spcPct val="80000"/>
              </a:lnSpc>
              <a:buFont typeface="Wingdings" pitchFamily="2" charset="2"/>
              <a:buChar char="ü"/>
              <a:defRPr/>
            </a:pPr>
            <a:r>
              <a:rPr lang="en-US" sz="2000" i="1" dirty="0">
                <a:latin typeface="Calibri" panose="020F0502020204030204" pitchFamily="34" charset="0"/>
              </a:rPr>
              <a:t>Charlemagne gained support from his people because he was viewed as having “God on his side”.</a:t>
            </a:r>
          </a:p>
        </p:txBody>
      </p:sp>
      <p:pic>
        <p:nvPicPr>
          <p:cNvPr id="5131" name="Picture 11" descr="Coronation_of_Charlemagne2"/>
          <p:cNvPicPr>
            <a:picLocks noGrp="1" noChangeAspect="1" noChangeArrowheads="1"/>
          </p:cNvPicPr>
          <p:nvPr>
            <p:ph sz="half" idx="2"/>
          </p:nvPr>
        </p:nvPicPr>
        <p:blipFill>
          <a:blip r:embed="rId6"/>
          <a:srcRect/>
          <a:stretch>
            <a:fillRect/>
          </a:stretch>
        </p:blipFill>
        <p:spPr>
          <a:xfrm>
            <a:off x="4711700" y="1524000"/>
            <a:ext cx="3760788" cy="4495800"/>
          </a:xfrm>
          <a:blipFill>
            <a:blip r:embed="rId7"/>
            <a:stretch>
              <a:fillRect/>
            </a:stretch>
          </a:blipFill>
          <a:ln w="38100" cap="sq">
            <a:solidFill>
              <a:srgbClr val="000000"/>
            </a:solidFill>
            <a:miter lim="800000"/>
          </a:ln>
          <a:effectLst>
            <a:outerShdw blurRad="50800" dist="38100" dir="2700000" algn="tl" rotWithShape="0">
              <a:srgbClr val="000000">
                <a:alpha val="43000"/>
              </a:srgbClr>
            </a:outerShdw>
          </a:effectLst>
        </p:spPr>
      </p:pic>
      <p:pic>
        <p:nvPicPr>
          <p:cNvPr id="5137" name="MSj0353.wav">
            <a:hlinkClick r:id="" action="ppaction://media"/>
          </p:cNvPr>
          <p:cNvPicPr>
            <a:picLocks noChangeAspect="1" noChangeArrowheads="1"/>
          </p:cNvPicPr>
          <p:nvPr>
            <a:audioFile r:link="rId3"/>
            <p:extLst>
              <p:ext uri="{DAA4B4D4-6D71-4841-9C94-3DE7FCFB9230}">
                <p14:media xmlns:p14="http://schemas.microsoft.com/office/powerpoint/2010/main" r:embed="rId2"/>
              </p:ext>
            </p:extLst>
          </p:nvPr>
        </p:nvPicPr>
        <p:blipFill>
          <a:blip r:embed="rId8">
            <a:extLst>
              <a:ext uri="{28A0092B-C50C-407E-A947-70E740481C1C}">
                <a14:useLocalDpi xmlns:a14="http://schemas.microsoft.com/office/drawing/2010/main" val="0"/>
              </a:ext>
            </a:extLst>
          </a:blip>
          <a:srcRect/>
          <a:stretch>
            <a:fillRect/>
          </a:stretch>
        </p:blipFill>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5131"/>
                                        </p:tgtEl>
                                        <p:attrNameLst>
                                          <p:attrName>style.visibility</p:attrName>
                                        </p:attrNameLst>
                                      </p:cBhvr>
                                      <p:to>
                                        <p:strVal val="visible"/>
                                      </p:to>
                                    </p:set>
                                    <p:animEffect transition="in" filter="box(in)">
                                      <p:cBhvr>
                                        <p:cTn id="7" dur="500"/>
                                        <p:tgtEl>
                                          <p:spTgt spid="5131"/>
                                        </p:tgtEl>
                                      </p:cBhvr>
                                    </p:animEffect>
                                  </p:childTnLst>
                                </p:cTn>
                              </p:par>
                            </p:childTnLst>
                          </p:cTn>
                        </p:par>
                        <p:par>
                          <p:cTn id="8" fill="hold" nodeType="afterGroup">
                            <p:stCondLst>
                              <p:cond delay="500"/>
                            </p:stCondLst>
                            <p:childTnLst>
                              <p:par>
                                <p:cTn id="9" presetID="1" presetClass="mediacall" presetSubtype="0" fill="hold" nodeType="afterEffect">
                                  <p:stCondLst>
                                    <p:cond delay="0"/>
                                  </p:stCondLst>
                                  <p:childTnLst>
                                    <p:cmd type="call" cmd="playFrom(0.0)">
                                      <p:cBhvr>
                                        <p:cTn id="10" dur="5421" fill="hold"/>
                                        <p:tgtEl>
                                          <p:spTgt spid="51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513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482" name="Picture 6" descr="franks map"/>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4800" y="1066800"/>
            <a:ext cx="8572500" cy="5475288"/>
          </a:xfrm>
          <a:noFill/>
        </p:spPr>
      </p:pic>
      <p:pic>
        <p:nvPicPr>
          <p:cNvPr id="2048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 Box 8"/>
          <p:cNvSpPr txBox="1">
            <a:spLocks noChangeArrowheads="1"/>
          </p:cNvSpPr>
          <p:nvPr/>
        </p:nvSpPr>
        <p:spPr bwMode="auto">
          <a:xfrm>
            <a:off x="1676400" y="0"/>
            <a:ext cx="6172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5400">
                <a:latin typeface="Old English Text MT" panose="03040902040508030806" pitchFamily="66" charset="0"/>
              </a:rPr>
              <a:t>Frankish Kingdoms </a:t>
            </a:r>
          </a:p>
        </p:txBody>
      </p:sp>
    </p:spTree>
    <p:custDataLst>
      <p:tags r:id="rId1"/>
    </p:custDataLst>
  </p:cSld>
  <p:clrMapOvr>
    <a:masterClrMapping/>
  </p:clrMapOvr>
  <p:transition spd="slow">
    <p:dissolv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a:solidFill>
                  <a:schemeClr val="tx1"/>
                </a:solidFill>
                <a:latin typeface="Old English Text MT" panose="03040902040508030806" pitchFamily="66" charset="0"/>
              </a:rPr>
              <a:t>Charlemagne Continued</a:t>
            </a:r>
          </a:p>
        </p:txBody>
      </p:sp>
      <p:sp>
        <p:nvSpPr>
          <p:cNvPr id="19459" name="Rectangle 3"/>
          <p:cNvSpPr>
            <a:spLocks noGrp="1" noChangeArrowheads="1"/>
          </p:cNvSpPr>
          <p:nvPr>
            <p:ph type="body" sz="half" idx="1"/>
          </p:nvPr>
        </p:nvSpPr>
        <p:spPr/>
        <p:txBody>
          <a:bodyPr/>
          <a:lstStyle/>
          <a:p>
            <a:pPr eaLnBrk="1" hangingPunct="1">
              <a:defRPr/>
            </a:pPr>
            <a:r>
              <a:rPr lang="en-US" dirty="0">
                <a:latin typeface="Calibri" panose="020F0502020204030204" pitchFamily="34" charset="0"/>
              </a:rPr>
              <a:t>Through wars of conquest he united differing European tribes</a:t>
            </a:r>
          </a:p>
          <a:p>
            <a:pPr marL="0" indent="0" eaLnBrk="1" hangingPunct="1">
              <a:buFontTx/>
              <a:buNone/>
              <a:defRPr/>
            </a:pPr>
            <a:endParaRPr lang="en-US" dirty="0">
              <a:latin typeface="Calibri" panose="020F0502020204030204" pitchFamily="34" charset="0"/>
            </a:endParaRPr>
          </a:p>
          <a:p>
            <a:pPr eaLnBrk="1" hangingPunct="1">
              <a:defRPr/>
            </a:pPr>
            <a:r>
              <a:rPr lang="en-US" dirty="0">
                <a:latin typeface="Calibri" panose="020F0502020204030204" pitchFamily="34" charset="0"/>
              </a:rPr>
              <a:t>He showed the tribes of Europe that they had similar values under Christianity</a:t>
            </a:r>
          </a:p>
        </p:txBody>
      </p:sp>
      <p:pic>
        <p:nvPicPr>
          <p:cNvPr id="29703" name="Picture 7" descr="charlemagne"/>
          <p:cNvPicPr>
            <a:picLocks noGrp="1" noChangeAspect="1" noChangeArrowheads="1"/>
          </p:cNvPicPr>
          <p:nvPr>
            <p:ph sz="half" idx="2"/>
          </p:nvPr>
        </p:nvPicPr>
        <p:blipFill>
          <a:blip r:embed="rId6"/>
          <a:srcRect/>
          <a:stretch>
            <a:fillRect/>
          </a:stretch>
        </p:blipFill>
        <p:spPr>
          <a:xfrm>
            <a:off x="4587875" y="1493838"/>
            <a:ext cx="3889375" cy="4830762"/>
          </a:xfrm>
          <a:ln w="127000" cap="sq">
            <a:solidFill>
              <a:srgbClr val="000000"/>
            </a:solidFill>
            <a:miter lim="800000"/>
          </a:ln>
          <a:effectLst>
            <a:outerShdw blurRad="57150" dist="50800" dir="2700000" algn="tl" rotWithShape="0">
              <a:srgbClr val="000000">
                <a:alpha val="40000"/>
              </a:srgbClr>
            </a:outerShdw>
          </a:effectLst>
        </p:spPr>
      </p:pic>
      <p:pic>
        <p:nvPicPr>
          <p:cNvPr id="29706" name="MSSN354.wav">
            <a:hlinkClick r:id="" action="ppaction://media"/>
          </p:cNvPr>
          <p:cNvPicPr>
            <a:picLocks noChangeAspect="1" noChangeArrowheads="1"/>
          </p:cNvPicPr>
          <p:nvPr>
            <a:audioFile r:link="rId3"/>
            <p:extLst>
              <p:ext uri="{DAA4B4D4-6D71-4841-9C94-3DE7FCFB9230}">
                <p14:media xmlns:p14="http://schemas.microsoft.com/office/powerpoint/2010/main" r:embed="rId2"/>
              </p:ext>
            </p:extLst>
          </p:nvPr>
        </p:nvPicPr>
        <p:blipFill>
          <a:blip r:embed="rId7">
            <a:extLst>
              <a:ext uri="{28A0092B-C50C-407E-A947-70E740481C1C}">
                <a14:useLocalDpi xmlns:a14="http://schemas.microsoft.com/office/drawing/2010/main" val="0"/>
              </a:ext>
            </a:extLst>
          </a:blip>
          <a:srcRect/>
          <a:stretch>
            <a:fillRect/>
          </a:stretch>
        </p:blipFill>
        <p:spPr bwMode="auto">
          <a:xfrm>
            <a:off x="990600" y="6019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29703"/>
                                        </p:tgtEl>
                                        <p:attrNameLst>
                                          <p:attrName>style.visibility</p:attrName>
                                        </p:attrNameLst>
                                      </p:cBhvr>
                                      <p:to>
                                        <p:strVal val="visible"/>
                                      </p:to>
                                    </p:set>
                                    <p:animEffect transition="in" filter="box(in)">
                                      <p:cBhvr>
                                        <p:cTn id="7" dur="500"/>
                                        <p:tgtEl>
                                          <p:spTgt spid="29703"/>
                                        </p:tgtEl>
                                      </p:cBhvr>
                                    </p:animEffect>
                                  </p:childTnLst>
                                </p:cTn>
                              </p:par>
                            </p:childTnLst>
                          </p:cTn>
                        </p:par>
                        <p:par>
                          <p:cTn id="8" fill="hold" nodeType="afterGroup">
                            <p:stCondLst>
                              <p:cond delay="500"/>
                            </p:stCondLst>
                            <p:childTnLst>
                              <p:par>
                                <p:cTn id="9" presetID="1" presetClass="mediacall" presetSubtype="0" fill="hold" nodeType="afterEffect">
                                  <p:stCondLst>
                                    <p:cond delay="0"/>
                                  </p:stCondLst>
                                  <p:childTnLst>
                                    <p:cmd type="call" cmd="playFrom(0.0)">
                                      <p:cBhvr>
                                        <p:cTn id="10" dur="2812" fill="hold"/>
                                        <p:tgtEl>
                                          <p:spTgt spid="2970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2970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5B9BF"/>
        </a:solidFill>
        <a:effectLst/>
      </p:bgPr>
    </p:bg>
    <p:spTree>
      <p:nvGrpSpPr>
        <p:cNvPr id="1" name=""/>
        <p:cNvGrpSpPr/>
        <p:nvPr/>
      </p:nvGrpSpPr>
      <p:grpSpPr>
        <a:xfrm>
          <a:off x="0" y="0"/>
          <a:ext cx="0" cy="0"/>
          <a:chOff x="0" y="0"/>
          <a:chExt cx="0" cy="0"/>
        </a:xfrm>
      </p:grpSpPr>
      <p:sp>
        <p:nvSpPr>
          <p:cNvPr id="3074" name="AutoShape 5"/>
          <p:cNvSpPr>
            <a:spLocks noChangeArrowheads="1"/>
          </p:cNvSpPr>
          <p:nvPr/>
        </p:nvSpPr>
        <p:spPr bwMode="auto">
          <a:xfrm>
            <a:off x="533400" y="1524000"/>
            <a:ext cx="2057400" cy="4800600"/>
          </a:xfrm>
          <a:prstGeom prst="rightArrowCallout">
            <a:avLst>
              <a:gd name="adj1" fmla="val 58333"/>
              <a:gd name="adj2" fmla="val 58333"/>
              <a:gd name="adj3" fmla="val 16667"/>
              <a:gd name="adj4" fmla="val 66667"/>
            </a:avLst>
          </a:prstGeom>
          <a:ln>
            <a:headEnd/>
            <a:tailEn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lIns="36576" tIns="36576" rIns="36576" bIns="36576"/>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US" altLang="en-US" sz="1800"/>
          </a:p>
        </p:txBody>
      </p:sp>
      <p:sp>
        <p:nvSpPr>
          <p:cNvPr id="3075" name="AutoShape 6"/>
          <p:cNvSpPr>
            <a:spLocks noChangeArrowheads="1"/>
          </p:cNvSpPr>
          <p:nvPr/>
        </p:nvSpPr>
        <p:spPr bwMode="auto">
          <a:xfrm>
            <a:off x="2590800" y="1524000"/>
            <a:ext cx="2057400" cy="4800600"/>
          </a:xfrm>
          <a:prstGeom prst="rightArrowCallout">
            <a:avLst>
              <a:gd name="adj1" fmla="val 58333"/>
              <a:gd name="adj2" fmla="val 58333"/>
              <a:gd name="adj3" fmla="val 16667"/>
              <a:gd name="adj4" fmla="val 66667"/>
            </a:avLst>
          </a:prstGeom>
          <a:ln>
            <a:headEnd/>
            <a:tailEn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lIns="36576" tIns="36576" rIns="36576" bIns="36576"/>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US" altLang="en-US" sz="1800"/>
          </a:p>
        </p:txBody>
      </p:sp>
      <p:sp>
        <p:nvSpPr>
          <p:cNvPr id="3076" name="AutoShape 7"/>
          <p:cNvSpPr>
            <a:spLocks noChangeArrowheads="1"/>
          </p:cNvSpPr>
          <p:nvPr/>
        </p:nvSpPr>
        <p:spPr bwMode="auto">
          <a:xfrm>
            <a:off x="4648200" y="1524000"/>
            <a:ext cx="2057400" cy="4800600"/>
          </a:xfrm>
          <a:prstGeom prst="rightArrowCallout">
            <a:avLst>
              <a:gd name="adj1" fmla="val 58333"/>
              <a:gd name="adj2" fmla="val 58333"/>
              <a:gd name="adj3" fmla="val 16667"/>
              <a:gd name="adj4" fmla="val 66667"/>
            </a:avLst>
          </a:prstGeom>
          <a:ln>
            <a:headEnd/>
            <a:tailEn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lIns="36576" tIns="36576" rIns="36576" bIns="36576"/>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US" altLang="en-US" sz="1800"/>
          </a:p>
        </p:txBody>
      </p:sp>
      <p:sp>
        <p:nvSpPr>
          <p:cNvPr id="3077" name="Rectangle 8"/>
          <p:cNvSpPr>
            <a:spLocks noChangeArrowheads="1"/>
          </p:cNvSpPr>
          <p:nvPr/>
        </p:nvSpPr>
        <p:spPr bwMode="auto">
          <a:xfrm>
            <a:off x="6705600" y="1371600"/>
            <a:ext cx="1600200" cy="5257800"/>
          </a:xfrm>
          <a:prstGeom prst="rect">
            <a:avLst/>
          </a:prstGeom>
          <a:ln>
            <a:headEnd/>
            <a:tailEn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lIns="36576" tIns="36576" rIns="36576" bIns="36576"/>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US" altLang="en-US" sz="1800"/>
          </a:p>
        </p:txBody>
      </p:sp>
      <p:sp>
        <p:nvSpPr>
          <p:cNvPr id="4102" name="Text Box 9"/>
          <p:cNvSpPr txBox="1">
            <a:spLocks noChangeArrowheads="1"/>
          </p:cNvSpPr>
          <p:nvPr/>
        </p:nvSpPr>
        <p:spPr bwMode="auto">
          <a:xfrm>
            <a:off x="533400" y="1752600"/>
            <a:ext cx="1447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36576" tIns="36576" rIns="36576" bIns="36576"/>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latin typeface="Calibri" panose="020F0502020204030204" pitchFamily="34" charset="0"/>
              </a:rPr>
              <a:t>Barbarian invasions and  political corruption cause the</a:t>
            </a:r>
          </a:p>
          <a:p>
            <a:pPr eaLnBrk="1" hangingPunct="1">
              <a:spcBef>
                <a:spcPct val="0"/>
              </a:spcBef>
              <a:buFontTx/>
              <a:buNone/>
            </a:pPr>
            <a:r>
              <a:rPr lang="en-US" altLang="en-US" sz="1800">
                <a:latin typeface="Calibri" panose="020F0502020204030204" pitchFamily="34" charset="0"/>
              </a:rPr>
              <a:t>fall of the Western Roman Empire</a:t>
            </a:r>
          </a:p>
          <a:p>
            <a:pPr eaLnBrk="1" hangingPunct="1">
              <a:spcBef>
                <a:spcPct val="0"/>
              </a:spcBef>
              <a:buFontTx/>
              <a:buNone/>
            </a:pPr>
            <a:endParaRPr lang="en-US" altLang="en-US" sz="1800">
              <a:latin typeface="Elephant" panose="02020904090505020303" pitchFamily="18" charset="0"/>
            </a:endParaRPr>
          </a:p>
        </p:txBody>
      </p:sp>
      <p:sp>
        <p:nvSpPr>
          <p:cNvPr id="3082" name="Text Box 10"/>
          <p:cNvSpPr txBox="1">
            <a:spLocks noChangeArrowheads="1"/>
          </p:cNvSpPr>
          <p:nvPr/>
        </p:nvSpPr>
        <p:spPr bwMode="auto">
          <a:xfrm>
            <a:off x="2667000" y="1524000"/>
            <a:ext cx="1295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36576" tIns="36576" rIns="36576" bIns="36576"/>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b="1">
              <a:latin typeface="Berlin Sans FB" panose="020E0602020502020306" pitchFamily="34" charset="0"/>
            </a:endParaRPr>
          </a:p>
          <a:p>
            <a:pPr eaLnBrk="1" hangingPunct="1">
              <a:spcBef>
                <a:spcPct val="0"/>
              </a:spcBef>
              <a:buFontTx/>
              <a:buNone/>
            </a:pPr>
            <a:endParaRPr lang="en-US" altLang="en-US" sz="1800" b="1">
              <a:latin typeface="Berlin Sans FB" panose="020E0602020502020306" pitchFamily="34" charset="0"/>
            </a:endParaRPr>
          </a:p>
          <a:p>
            <a:pPr eaLnBrk="1" hangingPunct="1">
              <a:spcBef>
                <a:spcPct val="0"/>
              </a:spcBef>
              <a:buFontTx/>
              <a:buNone/>
            </a:pPr>
            <a:r>
              <a:rPr lang="en-US" altLang="en-US" sz="2000" b="1">
                <a:latin typeface="Calibri" panose="020F0502020204030204" pitchFamily="34" charset="0"/>
              </a:rPr>
              <a:t>Rise of</a:t>
            </a:r>
          </a:p>
          <a:p>
            <a:pPr eaLnBrk="1" hangingPunct="1">
              <a:spcBef>
                <a:spcPct val="0"/>
              </a:spcBef>
              <a:buFontTx/>
              <a:buNone/>
            </a:pPr>
            <a:r>
              <a:rPr lang="en-US" altLang="en-US" sz="2000" b="1">
                <a:latin typeface="Calibri" panose="020F0502020204030204" pitchFamily="34" charset="0"/>
              </a:rPr>
              <a:t>new</a:t>
            </a:r>
          </a:p>
          <a:p>
            <a:pPr eaLnBrk="1" hangingPunct="1">
              <a:spcBef>
                <a:spcPct val="0"/>
              </a:spcBef>
              <a:buFontTx/>
              <a:buNone/>
            </a:pPr>
            <a:r>
              <a:rPr lang="en-US" altLang="en-US" sz="2000" b="1">
                <a:latin typeface="Calibri" panose="020F0502020204030204" pitchFamily="34" charset="0"/>
              </a:rPr>
              <a:t>kingdoms/states that are not united</a:t>
            </a:r>
          </a:p>
          <a:p>
            <a:pPr eaLnBrk="1" hangingPunct="1">
              <a:spcBef>
                <a:spcPct val="0"/>
              </a:spcBef>
              <a:buFontTx/>
              <a:buNone/>
            </a:pPr>
            <a:endParaRPr lang="en-US" altLang="en-US" sz="1600">
              <a:latin typeface="Elephant" panose="02020904090505020303" pitchFamily="18" charset="0"/>
            </a:endParaRPr>
          </a:p>
        </p:txBody>
      </p:sp>
      <p:sp>
        <p:nvSpPr>
          <p:cNvPr id="3083" name="Text Box 11"/>
          <p:cNvSpPr txBox="1">
            <a:spLocks noChangeArrowheads="1"/>
          </p:cNvSpPr>
          <p:nvPr/>
        </p:nvSpPr>
        <p:spPr bwMode="auto">
          <a:xfrm>
            <a:off x="4724400" y="1600200"/>
            <a:ext cx="1295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36576" tIns="36576" rIns="36576" bIns="36576"/>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latin typeface="Calibri" panose="020F0502020204030204" pitchFamily="34" charset="0"/>
              </a:rPr>
              <a:t>New kingdoms are unable to protect themselves from</a:t>
            </a:r>
          </a:p>
          <a:p>
            <a:pPr eaLnBrk="1" hangingPunct="1">
              <a:spcBef>
                <a:spcPct val="0"/>
              </a:spcBef>
              <a:buFontTx/>
              <a:buNone/>
            </a:pPr>
            <a:r>
              <a:rPr lang="en-US" altLang="en-US" sz="1800">
                <a:latin typeface="Calibri" panose="020F0502020204030204" pitchFamily="34" charset="0"/>
              </a:rPr>
              <a:t>barbarian</a:t>
            </a:r>
          </a:p>
          <a:p>
            <a:pPr eaLnBrk="1" hangingPunct="1">
              <a:spcBef>
                <a:spcPct val="0"/>
              </a:spcBef>
              <a:buFontTx/>
              <a:buNone/>
            </a:pPr>
            <a:r>
              <a:rPr lang="en-US" altLang="en-US" sz="1800">
                <a:latin typeface="Calibri" panose="020F0502020204030204" pitchFamily="34" charset="0"/>
              </a:rPr>
              <a:t>invasions, causing a need for localized </a:t>
            </a:r>
            <a:r>
              <a:rPr lang="en-US" altLang="en-US" sz="1800" u="sng">
                <a:latin typeface="Calibri" panose="020F0502020204030204" pitchFamily="34" charset="0"/>
              </a:rPr>
              <a:t>protection</a:t>
            </a:r>
          </a:p>
          <a:p>
            <a:pPr eaLnBrk="1" hangingPunct="1">
              <a:spcBef>
                <a:spcPct val="0"/>
              </a:spcBef>
              <a:buFontTx/>
              <a:buNone/>
            </a:pPr>
            <a:endParaRPr lang="en-US" altLang="en-US" sz="1800">
              <a:latin typeface="Elephant" panose="02020904090505020303" pitchFamily="18" charset="0"/>
            </a:endParaRPr>
          </a:p>
        </p:txBody>
      </p:sp>
      <p:sp>
        <p:nvSpPr>
          <p:cNvPr id="3084" name="Text Box 12"/>
          <p:cNvSpPr txBox="1">
            <a:spLocks noChangeArrowheads="1"/>
          </p:cNvSpPr>
          <p:nvPr/>
        </p:nvSpPr>
        <p:spPr bwMode="auto">
          <a:xfrm>
            <a:off x="6781800" y="2819400"/>
            <a:ext cx="1524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36576" tIns="36576" rIns="36576" bIns="36576"/>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a:latin typeface="Calibri" panose="020F0502020204030204" pitchFamily="34" charset="0"/>
              </a:rPr>
              <a:t>The</a:t>
            </a:r>
          </a:p>
          <a:p>
            <a:pPr eaLnBrk="1" hangingPunct="1">
              <a:spcBef>
                <a:spcPct val="0"/>
              </a:spcBef>
              <a:buFontTx/>
              <a:buNone/>
            </a:pPr>
            <a:r>
              <a:rPr lang="en-US" altLang="en-US" sz="2000" b="1">
                <a:latin typeface="Calibri" panose="020F0502020204030204" pitchFamily="34" charset="0"/>
              </a:rPr>
              <a:t>rise of feudalism in Europe</a:t>
            </a:r>
          </a:p>
        </p:txBody>
      </p:sp>
      <p:pic>
        <p:nvPicPr>
          <p:cNvPr id="3085" name="Picture 13" descr="MCj04336060000[1]"/>
          <p:cNvPicPr>
            <a:picLocks noChangeAspect="1" noChangeArrowheads="1"/>
          </p:cNvPicPr>
          <p:nvPr/>
        </p:nvPicPr>
        <p:blipFill>
          <a:blip r:embed="rId3"/>
          <a:srcRect/>
          <a:stretch>
            <a:fillRect/>
          </a:stretch>
        </p:blipFill>
        <p:spPr bwMode="auto">
          <a:xfrm>
            <a:off x="609600" y="4495800"/>
            <a:ext cx="1069975" cy="144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descr="MCj04116520000[1]"/>
          <p:cNvPicPr>
            <a:picLocks noChangeAspect="1" noChangeArrowheads="1"/>
          </p:cNvPicPr>
          <p:nvPr/>
        </p:nvPicPr>
        <p:blipFill>
          <a:blip r:embed="rId4"/>
          <a:srcRect/>
          <a:stretch>
            <a:fillRect/>
          </a:stretch>
        </p:blipFill>
        <p:spPr bwMode="auto">
          <a:xfrm>
            <a:off x="2667000" y="4572000"/>
            <a:ext cx="1190625" cy="16144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MCj00887320000[1]"/>
          <p:cNvPicPr>
            <a:picLocks noChangeAspect="1" noChangeArrowheads="1"/>
          </p:cNvPicPr>
          <p:nvPr/>
        </p:nvPicPr>
        <p:blipFill>
          <a:blip r:embed="rId5"/>
          <a:srcRect/>
          <a:stretch>
            <a:fillRect/>
          </a:stretch>
        </p:blipFill>
        <p:spPr bwMode="auto">
          <a:xfrm>
            <a:off x="4724400" y="4953000"/>
            <a:ext cx="1233488" cy="12715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8" name="Picture 16" descr="MCj04159940000[1]"/>
          <p:cNvPicPr>
            <a:picLocks noChangeAspect="1" noChangeArrowheads="1"/>
          </p:cNvPicPr>
          <p:nvPr/>
        </p:nvPicPr>
        <p:blipFill>
          <a:blip r:embed="rId6"/>
          <a:srcRect/>
          <a:stretch>
            <a:fillRect/>
          </a:stretch>
        </p:blipFill>
        <p:spPr bwMode="auto">
          <a:xfrm>
            <a:off x="7153275" y="4525963"/>
            <a:ext cx="600075" cy="1616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7"/>
          <p:cNvSpPr txBox="1">
            <a:spLocks noChangeArrowheads="1"/>
          </p:cNvSpPr>
          <p:nvPr/>
        </p:nvSpPr>
        <p:spPr bwMode="auto">
          <a:xfrm>
            <a:off x="-143219" y="55840"/>
            <a:ext cx="92964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defRPr/>
            </a:pPr>
            <a:r>
              <a:rPr lang="en-US" altLang="en-US" sz="4400" b="1" dirty="0">
                <a:ln w="9525">
                  <a:solidFill>
                    <a:schemeClr val="bg1"/>
                  </a:solidFill>
                  <a:prstDash val="solid"/>
                </a:ln>
                <a:effectLst>
                  <a:outerShdw blurRad="12700" dist="38100" dir="2700000" algn="tl" rotWithShape="0">
                    <a:schemeClr val="bg1">
                      <a:lumMod val="50000"/>
                    </a:schemeClr>
                  </a:outerShdw>
                </a:effectLst>
                <a:latin typeface="Old English Text MT" panose="03040902040508030806" pitchFamily="66" charset="0"/>
              </a:rPr>
              <a:t>The Middle Ages or Medieval Period </a:t>
            </a:r>
          </a:p>
          <a:p>
            <a:pPr algn="ctr" eaLnBrk="1" hangingPunct="1">
              <a:spcBef>
                <a:spcPct val="50000"/>
              </a:spcBef>
              <a:buFontTx/>
              <a:buNone/>
              <a:defRPr/>
            </a:pPr>
            <a:r>
              <a:rPr lang="en-US" altLang="en-US" sz="2800" b="1" dirty="0">
                <a:latin typeface="Calibri" panose="020F0502020204030204" pitchFamily="34" charset="0"/>
              </a:rPr>
              <a:t>(500 CE -1500 CE)</a:t>
            </a:r>
          </a:p>
        </p:txBody>
      </p:sp>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3085"/>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082"/>
                                        </p:tgtEl>
                                        <p:attrNameLst>
                                          <p:attrName>style.visibility</p:attrName>
                                        </p:attrNameLst>
                                      </p:cBhvr>
                                      <p:to>
                                        <p:strVal val="visible"/>
                                      </p:to>
                                    </p:set>
                                    <p:anim calcmode="lin" valueType="num">
                                      <p:cBhvr additive="base">
                                        <p:cTn id="11" dur="500" fill="hold"/>
                                        <p:tgtEl>
                                          <p:spTgt spid="3082"/>
                                        </p:tgtEl>
                                        <p:attrNameLst>
                                          <p:attrName>ppt_x</p:attrName>
                                        </p:attrNameLst>
                                      </p:cBhvr>
                                      <p:tavLst>
                                        <p:tav tm="0">
                                          <p:val>
                                            <p:strVal val="#ppt_x"/>
                                          </p:val>
                                        </p:tav>
                                        <p:tav tm="100000">
                                          <p:val>
                                            <p:strVal val="#ppt_x"/>
                                          </p:val>
                                        </p:tav>
                                      </p:tavLst>
                                    </p:anim>
                                    <p:anim calcmode="lin" valueType="num">
                                      <p:cBhvr additive="base">
                                        <p:cTn id="12" dur="500" fill="hold"/>
                                        <p:tgtEl>
                                          <p:spTgt spid="3082"/>
                                        </p:tgtEl>
                                        <p:attrNameLst>
                                          <p:attrName>ppt_y</p:attrName>
                                        </p:attrNameLst>
                                      </p:cBhvr>
                                      <p:tavLst>
                                        <p:tav tm="0">
                                          <p:val>
                                            <p:strVal val="1+#ppt_h/2"/>
                                          </p:val>
                                        </p:tav>
                                        <p:tav tm="100000">
                                          <p:val>
                                            <p:strVal val="#ppt_y"/>
                                          </p:val>
                                        </p:tav>
                                      </p:tavLst>
                                    </p:anim>
                                  </p:childTnLst>
                                </p:cTn>
                              </p:par>
                              <p:par>
                                <p:cTn id="13" presetID="8" presetClass="emph" presetSubtype="0" fill="hold" nodeType="withEffect">
                                  <p:stCondLst>
                                    <p:cond delay="0"/>
                                  </p:stCondLst>
                                  <p:childTnLst>
                                    <p:animRot by="21600000">
                                      <p:cBhvr>
                                        <p:cTn id="14" dur="2000" fill="hold"/>
                                        <p:tgtEl>
                                          <p:spTgt spid="3086"/>
                                        </p:tgtEl>
                                        <p:attrNameLst>
                                          <p:attrName>r</p:attrName>
                                        </p:attrNameLst>
                                      </p:cBhvr>
                                    </p:animRo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83"/>
                                        </p:tgtEl>
                                        <p:attrNameLst>
                                          <p:attrName>style.visibility</p:attrName>
                                        </p:attrNameLst>
                                      </p:cBhvr>
                                      <p:to>
                                        <p:strVal val="visible"/>
                                      </p:to>
                                    </p:set>
                                    <p:anim calcmode="lin" valueType="num">
                                      <p:cBhvr additive="base">
                                        <p:cTn id="19" dur="500" fill="hold"/>
                                        <p:tgtEl>
                                          <p:spTgt spid="3083"/>
                                        </p:tgtEl>
                                        <p:attrNameLst>
                                          <p:attrName>ppt_x</p:attrName>
                                        </p:attrNameLst>
                                      </p:cBhvr>
                                      <p:tavLst>
                                        <p:tav tm="0">
                                          <p:val>
                                            <p:strVal val="#ppt_x"/>
                                          </p:val>
                                        </p:tav>
                                        <p:tav tm="100000">
                                          <p:val>
                                            <p:strVal val="#ppt_x"/>
                                          </p:val>
                                        </p:tav>
                                      </p:tavLst>
                                    </p:anim>
                                    <p:anim calcmode="lin" valueType="num">
                                      <p:cBhvr additive="base">
                                        <p:cTn id="20" dur="500" fill="hold"/>
                                        <p:tgtEl>
                                          <p:spTgt spid="3083"/>
                                        </p:tgtEl>
                                        <p:attrNameLst>
                                          <p:attrName>ppt_y</p:attrName>
                                        </p:attrNameLst>
                                      </p:cBhvr>
                                      <p:tavLst>
                                        <p:tav tm="0">
                                          <p:val>
                                            <p:strVal val="1+#ppt_h/2"/>
                                          </p:val>
                                        </p:tav>
                                        <p:tav tm="100000">
                                          <p:val>
                                            <p:strVal val="#ppt_y"/>
                                          </p:val>
                                        </p:tav>
                                      </p:tavLst>
                                    </p:anim>
                                  </p:childTnLst>
                                </p:cTn>
                              </p:par>
                              <p:par>
                                <p:cTn id="21" presetID="26" presetClass="emph" presetSubtype="0" fill="hold" nodeType="withEffect">
                                  <p:stCondLst>
                                    <p:cond delay="0"/>
                                  </p:stCondLst>
                                  <p:childTnLst>
                                    <p:animEffect transition="out" filter="fade">
                                      <p:cBhvr>
                                        <p:cTn id="22" dur="500" tmFilter="0, 0; .2, .5; .8, .5; 1, 0"/>
                                        <p:tgtEl>
                                          <p:spTgt spid="3087"/>
                                        </p:tgtEl>
                                      </p:cBhvr>
                                    </p:animEffect>
                                    <p:animScale>
                                      <p:cBhvr>
                                        <p:cTn id="23" dur="250" autoRev="1" fill="hold"/>
                                        <p:tgtEl>
                                          <p:spTgt spid="3087"/>
                                        </p:tgtEl>
                                      </p:cBhvr>
                                      <p:by x="105000" y="105000"/>
                                    </p:animScale>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084"/>
                                        </p:tgtEl>
                                        <p:attrNameLst>
                                          <p:attrName>style.visibility</p:attrName>
                                        </p:attrNameLst>
                                      </p:cBhvr>
                                      <p:to>
                                        <p:strVal val="visible"/>
                                      </p:to>
                                    </p:set>
                                    <p:anim calcmode="lin" valueType="num">
                                      <p:cBhvr additive="base">
                                        <p:cTn id="28" dur="500" fill="hold"/>
                                        <p:tgtEl>
                                          <p:spTgt spid="3084"/>
                                        </p:tgtEl>
                                        <p:attrNameLst>
                                          <p:attrName>ppt_x</p:attrName>
                                        </p:attrNameLst>
                                      </p:cBhvr>
                                      <p:tavLst>
                                        <p:tav tm="0">
                                          <p:val>
                                            <p:strVal val="#ppt_x"/>
                                          </p:val>
                                        </p:tav>
                                        <p:tav tm="100000">
                                          <p:val>
                                            <p:strVal val="#ppt_x"/>
                                          </p:val>
                                        </p:tav>
                                      </p:tavLst>
                                    </p:anim>
                                    <p:anim calcmode="lin" valueType="num">
                                      <p:cBhvr additive="base">
                                        <p:cTn id="29" dur="500" fill="hold"/>
                                        <p:tgtEl>
                                          <p:spTgt spid="3084"/>
                                        </p:tgtEl>
                                        <p:attrNameLst>
                                          <p:attrName>ppt_y</p:attrName>
                                        </p:attrNameLst>
                                      </p:cBhvr>
                                      <p:tavLst>
                                        <p:tav tm="0">
                                          <p:val>
                                            <p:strVal val="1+#ppt_h/2"/>
                                          </p:val>
                                        </p:tav>
                                        <p:tav tm="100000">
                                          <p:val>
                                            <p:strVal val="#ppt_y"/>
                                          </p:val>
                                        </p:tav>
                                      </p:tavLst>
                                    </p:anim>
                                  </p:childTnLst>
                                </p:cTn>
                              </p:par>
                              <p:par>
                                <p:cTn id="30" presetID="6" presetClass="emph" presetSubtype="0" fill="hold" nodeType="withEffect">
                                  <p:stCondLst>
                                    <p:cond delay="0"/>
                                  </p:stCondLst>
                                  <p:childTnLst>
                                    <p:animScale>
                                      <p:cBhvr>
                                        <p:cTn id="31" dur="2000" fill="hold"/>
                                        <p:tgtEl>
                                          <p:spTgt spid="308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 grpId="0"/>
      <p:bldP spid="3083" grpId="0"/>
      <p:bldP spid="308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530" name="Picture 6" descr="Raphael_Charlemagne"/>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000" y="0"/>
            <a:ext cx="8153400" cy="6870700"/>
          </a:xfrm>
          <a:noFill/>
        </p:spPr>
      </p:pic>
      <p:sp>
        <p:nvSpPr>
          <p:cNvPr id="22531" name="Text Box 7"/>
          <p:cNvSpPr txBox="1">
            <a:spLocks noChangeArrowheads="1"/>
          </p:cNvSpPr>
          <p:nvPr/>
        </p:nvSpPr>
        <p:spPr bwMode="auto">
          <a:xfrm>
            <a:off x="609600" y="228600"/>
            <a:ext cx="8153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US" altLang="en-US" sz="2800" b="1" dirty="0">
                <a:ln w="10160">
                  <a:solidFill>
                    <a:schemeClr val="accent5"/>
                  </a:solidFill>
                  <a:prstDash val="solid"/>
                </a:ln>
                <a:solidFill>
                  <a:srgbClr val="FFFFFF"/>
                </a:solidFill>
                <a:effectLst>
                  <a:outerShdw blurRad="50800" dist="38100" dir="2700000" algn="tl" rotWithShape="0">
                    <a:prstClr val="black">
                      <a:alpha val="40000"/>
                    </a:prstClr>
                  </a:outerShdw>
                </a:effectLst>
              </a:rPr>
              <a:t>By Rafael: the Coronation of Charlemagne</a:t>
            </a:r>
          </a:p>
        </p:txBody>
      </p:sp>
    </p:spTree>
    <p:custDataLst>
      <p:tags r:id="rId1"/>
    </p:custDataLst>
  </p:cSld>
  <p:clrMapOvr>
    <a:masterClrMapping/>
  </p:clrMapOvr>
  <p:transition spd="slow">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p:cNvSpPr>
          <p:nvPr>
            <p:ph type="title"/>
          </p:nvPr>
        </p:nvSpPr>
        <p:spPr/>
        <p:txBody>
          <a:bodyPr/>
          <a:lstStyle/>
          <a:p>
            <a:r>
              <a:rPr lang="en-US" altLang="en-US" sz="3600"/>
              <a:t>Check for Understanding: Invaders from Scandinavia who attacked Europe during the 700 and 800s were called…</a:t>
            </a:r>
          </a:p>
        </p:txBody>
      </p:sp>
      <p:grpSp>
        <p:nvGrpSpPr>
          <p:cNvPr id="23555" name="ResponseCounter" hidden="1"/>
          <p:cNvGrpSpPr>
            <a:grpSpLocks/>
          </p:cNvGrpSpPr>
          <p:nvPr>
            <p:custDataLst>
              <p:tags r:id="rId2"/>
            </p:custDataLst>
          </p:nvPr>
        </p:nvGrpSpPr>
        <p:grpSpPr bwMode="auto">
          <a:xfrm>
            <a:off x="127000" y="4114800"/>
            <a:ext cx="635000" cy="2616200"/>
            <a:chOff x="228600" y="4025900"/>
            <a:chExt cx="635000" cy="2616200"/>
          </a:xfrm>
        </p:grpSpPr>
        <p:sp>
          <p:nvSpPr>
            <p:cNvPr id="8" name="RCLiquid" hidden="1"/>
            <p:cNvSpPr/>
            <p:nvPr/>
          </p:nvSpPr>
          <p:spPr>
            <a:xfrm>
              <a:off x="292100" y="4146550"/>
              <a:ext cx="508000" cy="2298700"/>
            </a:xfrm>
            <a:prstGeom prst="rect">
              <a:avLst/>
            </a:prstGeom>
            <a:solidFill>
              <a:schemeClr val="hlink"/>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CBottom" hidden="1"/>
            <p:cNvSpPr/>
            <p:nvPr/>
          </p:nvSpPr>
          <p:spPr>
            <a:xfrm>
              <a:off x="228600" y="6350000"/>
              <a:ext cx="635000" cy="292100"/>
            </a:xfrm>
            <a:prstGeom prst="ellipse">
              <a:avLst/>
            </a:prstGeom>
            <a:solidFill>
              <a:schemeClr val="hlink"/>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CLiquidTop" hidden="1"/>
            <p:cNvSpPr/>
            <p:nvPr/>
          </p:nvSpPr>
          <p:spPr>
            <a:xfrm>
              <a:off x="292100" y="4025900"/>
              <a:ext cx="508000" cy="241300"/>
            </a:xfrm>
            <a:prstGeom prst="ellipse">
              <a:avLst/>
            </a:prstGeom>
            <a:solidFill>
              <a:schemeClr val="hlink"/>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CCan" hidden="1"/>
            <p:cNvSpPr/>
            <p:nvPr/>
          </p:nvSpPr>
          <p:spPr>
            <a:xfrm>
              <a:off x="292100" y="4025900"/>
              <a:ext cx="508000" cy="2540000"/>
            </a:xfrm>
            <a:prstGeom prst="can">
              <a:avLst>
                <a:gd name="adj" fmla="val 10000"/>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200" b="1">
                  <a:latin typeface="Tahoma"/>
                </a:rPr>
                <a:t>34</a:t>
              </a:r>
            </a:p>
            <a:p>
              <a:pPr algn="ctr" eaLnBrk="1" hangingPunct="1">
                <a:defRPr/>
              </a:pPr>
              <a:r>
                <a:rPr lang="en-US" sz="1200" b="1">
                  <a:latin typeface="Tahoma"/>
                </a:rPr>
                <a:t>of</a:t>
              </a:r>
            </a:p>
            <a:p>
              <a:pPr algn="ctr" eaLnBrk="1" hangingPunct="1">
                <a:defRPr/>
              </a:pPr>
              <a:r>
                <a:rPr lang="en-US" sz="1200" b="1">
                  <a:latin typeface="Tahoma"/>
                </a:rPr>
                <a:t>34</a:t>
              </a:r>
            </a:p>
          </p:txBody>
        </p:sp>
      </p:grpSp>
      <p:sp>
        <p:nvSpPr>
          <p:cNvPr id="11" name="CorShape1"/>
          <p:cNvSpPr/>
          <p:nvPr>
            <p:custDataLst>
              <p:tags r:id="rId3"/>
            </p:custDataLst>
          </p:nvPr>
        </p:nvSpPr>
        <p:spPr>
          <a:xfrm>
            <a:off x="279400" y="2286000"/>
            <a:ext cx="355600" cy="355600"/>
          </a:xfrm>
          <a:prstGeom prst="smileyFace">
            <a:avLst/>
          </a:prstGeom>
          <a:solidFill>
            <a:srgbClr val="FFFF00"/>
          </a:solidFill>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3557" name="TPAnswers"/>
          <p:cNvSpPr>
            <a:spLocks noGrp="1"/>
          </p:cNvSpPr>
          <p:nvPr>
            <p:ph type="body" idx="1"/>
            <p:custDataLst>
              <p:tags r:id="rId4"/>
            </p:custDataLst>
          </p:nvPr>
        </p:nvSpPr>
        <p:spPr>
          <a:xfrm>
            <a:off x="528638" y="2119313"/>
            <a:ext cx="4114800" cy="4525962"/>
          </a:xfrm>
        </p:spPr>
        <p:txBody>
          <a:bodyPr/>
          <a:lstStyle/>
          <a:p>
            <a:pPr marL="514350" indent="-514350">
              <a:buFontTx/>
              <a:buAutoNum type="arabicPeriod"/>
            </a:pPr>
            <a:r>
              <a:rPr lang="en-US" altLang="en-US"/>
              <a:t>Vikings</a:t>
            </a:r>
          </a:p>
          <a:p>
            <a:pPr marL="514350" indent="-514350">
              <a:buFontTx/>
              <a:buAutoNum type="arabicPeriod"/>
            </a:pPr>
            <a:r>
              <a:rPr lang="en-US" altLang="en-US"/>
              <a:t>Muslims</a:t>
            </a:r>
          </a:p>
          <a:p>
            <a:pPr marL="514350" indent="-514350">
              <a:buFontTx/>
              <a:buAutoNum type="arabicPeriod"/>
            </a:pPr>
            <a:r>
              <a:rPr lang="en-US" altLang="en-US"/>
              <a:t>Magyars</a:t>
            </a:r>
          </a:p>
          <a:p>
            <a:pPr marL="514350" indent="-514350">
              <a:buFontTx/>
              <a:buAutoNum type="arabicPeriod"/>
            </a:pPr>
            <a:r>
              <a:rPr lang="en-US" altLang="en-US"/>
              <a:t>Samurai</a:t>
            </a:r>
          </a:p>
        </p:txBody>
      </p:sp>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p:cNvSpPr>
          <p:nvPr>
            <p:ph type="title"/>
          </p:nvPr>
        </p:nvSpPr>
        <p:spPr>
          <a:xfrm>
            <a:off x="457200" y="1066800"/>
            <a:ext cx="8229600" cy="350838"/>
          </a:xfrm>
        </p:spPr>
        <p:txBody>
          <a:bodyPr/>
          <a:lstStyle/>
          <a:p>
            <a:r>
              <a:rPr lang="en-US" altLang="en-US" sz="3200"/>
              <a:t>Check for Understanding: Who built a European Christian Empire and was crowned Emperor of the Holy Roman Empire in the year 800 CE? </a:t>
            </a:r>
          </a:p>
        </p:txBody>
      </p:sp>
      <p:sp>
        <p:nvSpPr>
          <p:cNvPr id="24579" name="TPAnswers"/>
          <p:cNvSpPr>
            <a:spLocks noGrp="1"/>
          </p:cNvSpPr>
          <p:nvPr>
            <p:ph type="body" idx="1"/>
            <p:custDataLst>
              <p:tags r:id="rId2"/>
            </p:custDataLst>
          </p:nvPr>
        </p:nvSpPr>
        <p:spPr>
          <a:xfrm>
            <a:off x="457200" y="2286000"/>
            <a:ext cx="4114800" cy="3840163"/>
          </a:xfrm>
        </p:spPr>
        <p:txBody>
          <a:bodyPr/>
          <a:lstStyle/>
          <a:p>
            <a:pPr marL="514350" indent="-514350">
              <a:buFontTx/>
              <a:buAutoNum type="arabicPeriod"/>
            </a:pPr>
            <a:r>
              <a:rPr lang="en-US" altLang="en-US"/>
              <a:t>Clovis</a:t>
            </a:r>
          </a:p>
          <a:p>
            <a:pPr marL="514350" indent="-514350">
              <a:buFontTx/>
              <a:buAutoNum type="arabicPeriod"/>
            </a:pPr>
            <a:r>
              <a:rPr lang="en-US" altLang="en-US"/>
              <a:t>St Patrick</a:t>
            </a:r>
          </a:p>
          <a:p>
            <a:pPr marL="514350" indent="-514350">
              <a:buFontTx/>
              <a:buAutoNum type="arabicPeriod"/>
            </a:pPr>
            <a:r>
              <a:rPr lang="en-US" altLang="en-US"/>
              <a:t>Pope Leo III</a:t>
            </a:r>
          </a:p>
          <a:p>
            <a:pPr marL="514350" indent="-514350">
              <a:buFontTx/>
              <a:buAutoNum type="arabicPeriod"/>
            </a:pPr>
            <a:r>
              <a:rPr lang="en-US" altLang="en-US"/>
              <a:t>Charlemagne</a:t>
            </a:r>
          </a:p>
        </p:txBody>
      </p:sp>
      <p:sp>
        <p:nvSpPr>
          <p:cNvPr id="5" name="CorShape1"/>
          <p:cNvSpPr/>
          <p:nvPr>
            <p:custDataLst>
              <p:tags r:id="rId3"/>
            </p:custDataLst>
          </p:nvPr>
        </p:nvSpPr>
        <p:spPr>
          <a:xfrm>
            <a:off x="200025" y="4114800"/>
            <a:ext cx="355600" cy="355600"/>
          </a:xfrm>
          <a:prstGeom prst="smileyFace">
            <a:avLst/>
          </a:prstGeom>
          <a:solidFill>
            <a:srgbClr val="FFFF00"/>
          </a:solidFill>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nvGrpSpPr>
          <p:cNvPr id="24581" name="ResponseCounter" hidden="1"/>
          <p:cNvGrpSpPr>
            <a:grpSpLocks/>
          </p:cNvGrpSpPr>
          <p:nvPr>
            <p:custDataLst>
              <p:tags r:id="rId4"/>
            </p:custDataLst>
          </p:nvPr>
        </p:nvGrpSpPr>
        <p:grpSpPr bwMode="auto">
          <a:xfrm>
            <a:off x="127000" y="1308100"/>
            <a:ext cx="2057400" cy="5422900"/>
            <a:chOff x="190500" y="1054100"/>
            <a:chExt cx="1511300" cy="5422900"/>
          </a:xfrm>
        </p:grpSpPr>
        <p:cxnSp>
          <p:nvCxnSpPr>
            <p:cNvPr id="9" name="RCPole" hidden="1"/>
            <p:cNvCxnSpPr/>
            <p:nvPr/>
          </p:nvCxnSpPr>
          <p:spPr>
            <a:xfrm>
              <a:off x="380579" y="1270000"/>
              <a:ext cx="0" cy="508000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 name="RCFlag" hidden="1"/>
            <p:cNvSpPr/>
            <p:nvPr/>
          </p:nvSpPr>
          <p:spPr>
            <a:xfrm>
              <a:off x="431889" y="1400175"/>
              <a:ext cx="1269911" cy="762000"/>
            </a:xfrm>
            <a:prstGeom prst="wav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b="1">
                  <a:latin typeface="Tahoma"/>
                </a:rPr>
                <a:t>32</a:t>
              </a:r>
            </a:p>
          </p:txBody>
        </p:sp>
        <p:sp>
          <p:nvSpPr>
            <p:cNvPr id="7" name="RCTop" hidden="1"/>
            <p:cNvSpPr/>
            <p:nvPr/>
          </p:nvSpPr>
          <p:spPr>
            <a:xfrm>
              <a:off x="190500" y="1054100"/>
              <a:ext cx="381324" cy="25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700" b="1">
                  <a:solidFill>
                    <a:srgbClr val="FFFFFF"/>
                  </a:solidFill>
                  <a:latin typeface="Tahoma"/>
                </a:rPr>
                <a:t>33</a:t>
              </a:r>
            </a:p>
          </p:txBody>
        </p:sp>
        <p:sp>
          <p:nvSpPr>
            <p:cNvPr id="8" name="RCBottom" hidden="1"/>
            <p:cNvSpPr/>
            <p:nvPr/>
          </p:nvSpPr>
          <p:spPr>
            <a:xfrm>
              <a:off x="190500" y="6350000"/>
              <a:ext cx="406979" cy="127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en-US" altLang="en-US" sz="5400" dirty="0">
                <a:effectLst>
                  <a:outerShdw blurRad="38100" dist="38100" dir="2700000" algn="tl">
                    <a:srgbClr val="000000">
                      <a:alpha val="43137"/>
                    </a:srgbClr>
                  </a:outerShdw>
                </a:effectLst>
                <a:latin typeface="Old English Text MT" panose="03040902040508030806" pitchFamily="66" charset="0"/>
              </a:rPr>
              <a:t>William The Conqueror</a:t>
            </a:r>
          </a:p>
        </p:txBody>
      </p:sp>
      <p:sp>
        <p:nvSpPr>
          <p:cNvPr id="25603" name="Rectangle 4"/>
          <p:cNvSpPr>
            <a:spLocks noGrp="1" noChangeArrowheads="1"/>
          </p:cNvSpPr>
          <p:nvPr>
            <p:ph type="body" sz="half" idx="1"/>
          </p:nvPr>
        </p:nvSpPr>
        <p:spPr>
          <a:xfrm>
            <a:off x="390525" y="1417638"/>
            <a:ext cx="4038600" cy="5867400"/>
          </a:xfrm>
        </p:spPr>
        <p:txBody>
          <a:bodyPr/>
          <a:lstStyle/>
          <a:p>
            <a:pPr eaLnBrk="1" hangingPunct="1"/>
            <a:r>
              <a:rPr lang="en-US" altLang="en-US" sz="2400"/>
              <a:t>A French duke who defeated the English king at the Battle of Hastings</a:t>
            </a:r>
          </a:p>
          <a:p>
            <a:pPr eaLnBrk="1" hangingPunct="1"/>
            <a:r>
              <a:rPr lang="en-US" altLang="en-US" sz="2400"/>
              <a:t>After winning the battle he declared himself king of England</a:t>
            </a:r>
          </a:p>
          <a:p>
            <a:pPr eaLnBrk="1" hangingPunct="1"/>
            <a:r>
              <a:rPr lang="en-US" altLang="en-US" sz="2400"/>
              <a:t>William rewarded the knights that helped him win the battle by giving them land</a:t>
            </a:r>
          </a:p>
          <a:p>
            <a:pPr eaLnBrk="1" hangingPunct="1"/>
            <a:r>
              <a:rPr lang="en-US" altLang="en-US" sz="2400"/>
              <a:t>This event marked the beginning of the feudal system in England</a:t>
            </a:r>
            <a:endParaRPr lang="en-US" altLang="en-US" sz="2400" i="1"/>
          </a:p>
        </p:txBody>
      </p:sp>
      <p:pic>
        <p:nvPicPr>
          <p:cNvPr id="30727" name="MSBD368.wav">
            <a:hlinkClick r:id="" action="ppaction://media"/>
          </p:cNvPr>
          <p:cNvPicPr>
            <a:picLocks noChangeAspect="1" noChangeArrowheads="1"/>
          </p:cNvPicPr>
          <p:nvPr>
            <a:audioFile r:link="rId3"/>
            <p:extLst>
              <p:ext uri="{DAA4B4D4-6D71-4841-9C94-3DE7FCFB9230}">
                <p14:media xmlns:p14="http://schemas.microsoft.com/office/powerpoint/2010/main" r:embed="rId2"/>
              </p:ext>
            </p:extLst>
          </p:nvPr>
        </p:nvPicPr>
        <p:blipFill>
          <a:blip r:embed="rId6">
            <a:extLst>
              <a:ext uri="{28A0092B-C50C-407E-A947-70E740481C1C}">
                <a14:useLocalDpi xmlns:a14="http://schemas.microsoft.com/office/drawing/2010/main" val="0"/>
              </a:ext>
            </a:extLst>
          </a:blip>
          <a:srcRect/>
          <a:stretch>
            <a:fillRect/>
          </a:stretch>
        </p:blipFill>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descr="Image result for william the conqueror"/>
          <p:cNvPicPr>
            <a:picLocks noChangeAspect="1" noChangeArrowheads="1"/>
          </p:cNvPicPr>
          <p:nvPr/>
        </p:nvPicPr>
        <p:blipFill>
          <a:blip r:embed="rId7"/>
          <a:srcRect/>
          <a:stretch>
            <a:fillRect/>
          </a:stretch>
        </p:blipFill>
        <p:spPr bwMode="auto">
          <a:xfrm>
            <a:off x="5157788" y="2057400"/>
            <a:ext cx="2867025" cy="3581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25" fill="hold"/>
                                        <p:tgtEl>
                                          <p:spTgt spid="30727"/>
                                        </p:tgtEl>
                                      </p:cBhvr>
                                    </p:cmd>
                                  </p:childTnLst>
                                </p:cTn>
                              </p:par>
                              <p:par>
                                <p:cTn id="7" presetID="2" presetClass="entr" presetSubtype="4" fill="hold" nodeType="withEffect">
                                  <p:stCondLst>
                                    <p:cond delay="0"/>
                                  </p:stCondLst>
                                  <p:childTnLst>
                                    <p:set>
                                      <p:cBhvr>
                                        <p:cTn id="8" dur="1" fill="hold">
                                          <p:stCondLst>
                                            <p:cond delay="0"/>
                                          </p:stCondLst>
                                        </p:cTn>
                                        <p:tgtEl>
                                          <p:spTgt spid="25607"/>
                                        </p:tgtEl>
                                        <p:attrNameLst>
                                          <p:attrName>style.visibility</p:attrName>
                                        </p:attrNameLst>
                                      </p:cBhvr>
                                      <p:to>
                                        <p:strVal val="visible"/>
                                      </p:to>
                                    </p:set>
                                    <p:anim calcmode="lin" valueType="num">
                                      <p:cBhvr additive="base">
                                        <p:cTn id="9" dur="500" fill="hold"/>
                                        <p:tgtEl>
                                          <p:spTgt spid="25607"/>
                                        </p:tgtEl>
                                        <p:attrNameLst>
                                          <p:attrName>ppt_x</p:attrName>
                                        </p:attrNameLst>
                                      </p:cBhvr>
                                      <p:tavLst>
                                        <p:tav tm="0">
                                          <p:val>
                                            <p:strVal val="#ppt_x"/>
                                          </p:val>
                                        </p:tav>
                                        <p:tav tm="100000">
                                          <p:val>
                                            <p:strVal val="#ppt_x"/>
                                          </p:val>
                                        </p:tav>
                                      </p:tavLst>
                                    </p:anim>
                                    <p:anim calcmode="lin" valueType="num">
                                      <p:cBhvr additive="base">
                                        <p:cTn id="10" dur="500" fill="hold"/>
                                        <p:tgtEl>
                                          <p:spTgt spid="256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072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106363"/>
            <a:ext cx="8229600" cy="1143000"/>
          </a:xfrm>
        </p:spPr>
        <p:txBody>
          <a:bodyPr/>
          <a:lstStyle/>
          <a:p>
            <a:pPr eaLnBrk="1" hangingPunct="1"/>
            <a:r>
              <a:rPr lang="en-US" altLang="en-US">
                <a:latin typeface="Old English Text MT" panose="03040902040508030806" pitchFamily="66" charset="0"/>
              </a:rPr>
              <a:t>The Battle of Hastings Map</a:t>
            </a:r>
          </a:p>
        </p:txBody>
      </p:sp>
      <p:pic>
        <p:nvPicPr>
          <p:cNvPr id="24579" name="Picture 5" descr="conquest1"/>
          <p:cNvPicPr>
            <a:picLocks noGrp="1" noChangeAspect="1" noChangeArrowheads="1"/>
          </p:cNvPicPr>
          <p:nvPr>
            <p:ph idx="1"/>
          </p:nvPr>
        </p:nvPicPr>
        <p:blipFill>
          <a:blip r:embed="rId4"/>
          <a:srcRect/>
          <a:stretch>
            <a:fillRect/>
          </a:stretch>
        </p:blipFill>
        <p:spPr>
          <a:xfrm>
            <a:off x="1676400" y="1219200"/>
            <a:ext cx="5791200" cy="5287963"/>
          </a:xfrm>
          <a:ln w="38100" cap="sq">
            <a:solidFill>
              <a:srgbClr val="000000"/>
            </a:solidFill>
            <a:miter lim="800000"/>
          </a:ln>
          <a:effectLst>
            <a:outerShdw blurRad="50800" dist="38100" dir="2700000" algn="tl" rotWithShape="0">
              <a:srgbClr val="000000">
                <a:alpha val="43000"/>
              </a:srgbClr>
            </a:outerShdw>
          </a:effectLst>
        </p:spPr>
      </p:pic>
    </p:spTree>
    <p:custDataLst>
      <p:tags r:id="rId1"/>
    </p:custDataLst>
  </p:cSld>
  <p:clrMapOvr>
    <a:masterClrMapping/>
  </p:clrMapOvr>
  <p:transition spd="slow">
    <p:dissolv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pPr eaLnBrk="1" hangingPunct="1"/>
            <a:r>
              <a:rPr lang="en-US" altLang="en-US" sz="5400">
                <a:latin typeface="Old English Text MT" panose="03040902040508030806" pitchFamily="66" charset="0"/>
              </a:rPr>
              <a:t>Battle of Hastings</a:t>
            </a:r>
          </a:p>
        </p:txBody>
      </p:sp>
      <p:pic>
        <p:nvPicPr>
          <p:cNvPr id="39942" name="Picture 6" descr="hastings"/>
          <p:cNvPicPr>
            <a:picLocks noGrp="1" noChangeAspect="1" noChangeArrowheads="1"/>
          </p:cNvPicPr>
          <p:nvPr>
            <p:ph idx="1"/>
          </p:nvPr>
        </p:nvPicPr>
        <p:blipFill>
          <a:blip r:embed="rId12"/>
          <a:srcRect/>
          <a:stretch>
            <a:fillRect/>
          </a:stretch>
        </p:blipFill>
        <p:spPr>
          <a:xfrm>
            <a:off x="1981200" y="1371600"/>
            <a:ext cx="5543550" cy="5241925"/>
          </a:xfrm>
          <a:ln w="38100" cap="sq">
            <a:solidFill>
              <a:srgbClr val="000000"/>
            </a:solidFill>
            <a:miter lim="800000"/>
          </a:ln>
          <a:effectLst>
            <a:outerShdw blurRad="50800" dist="38100" dir="2700000" algn="tl" rotWithShape="0">
              <a:srgbClr val="000000">
                <a:alpha val="43000"/>
              </a:srgbClr>
            </a:outerShdw>
          </a:effectLst>
        </p:spPr>
      </p:pic>
      <p:pic>
        <p:nvPicPr>
          <p:cNvPr id="39945" name="MSj0368.wav">
            <a:hlinkClick r:id="" action="ppaction://media"/>
          </p:cNvPr>
          <p:cNvPicPr>
            <a:picLocks noChangeAspect="1" noChangeArrowheads="1"/>
          </p:cNvPicPr>
          <p:nvPr>
            <a:audioFile r:link="rId3"/>
            <p:extLst>
              <p:ext uri="{DAA4B4D4-6D71-4841-9C94-3DE7FCFB9230}">
                <p14:media xmlns:p14="http://schemas.microsoft.com/office/powerpoint/2010/main" r:embed="rId2"/>
              </p:ext>
            </p:extLst>
          </p:nvPr>
        </p:nvPicPr>
        <p:blipFill>
          <a:blip r:embed="rId13">
            <a:extLst>
              <a:ext uri="{28A0092B-C50C-407E-A947-70E740481C1C}">
                <a14:useLocalDpi xmlns:a14="http://schemas.microsoft.com/office/drawing/2010/main" val="0"/>
              </a:ext>
            </a:extLst>
          </a:blip>
          <a:srcRect/>
          <a:stretch>
            <a:fillRect/>
          </a:stretch>
        </p:blipFill>
        <p:spPr bwMode="auto">
          <a:xfrm>
            <a:off x="381000" y="5486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MSj0369.wav">
            <a:hlinkClick r:id="" action="ppaction://media"/>
          </p:cNvPr>
          <p:cNvPicPr>
            <a:picLocks noChangeAspect="1" noChangeArrowheads="1"/>
          </p:cNvPicPr>
          <p:nvPr>
            <a:audioFile r:link="rId5"/>
            <p:extLst>
              <p:ext uri="{DAA4B4D4-6D71-4841-9C94-3DE7FCFB9230}">
                <p14:media xmlns:p14="http://schemas.microsoft.com/office/powerpoint/2010/main" r:embed="rId4"/>
              </p:ext>
            </p:extLst>
          </p:nvPr>
        </p:nvPicPr>
        <p:blipFill>
          <a:blip r:embed="rId13">
            <a:extLst>
              <a:ext uri="{28A0092B-C50C-407E-A947-70E740481C1C}">
                <a14:useLocalDpi xmlns:a14="http://schemas.microsoft.com/office/drawing/2010/main" val="0"/>
              </a:ext>
            </a:extLst>
          </a:blip>
          <a:srcRect/>
          <a:stretch>
            <a:fillRect/>
          </a:stretch>
        </p:blipFill>
        <p:spPr bwMode="auto">
          <a:xfrm>
            <a:off x="381000" y="4724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MSBD368.wav">
            <a:hlinkClick r:id="" action="ppaction://media"/>
          </p:cNvPr>
          <p:cNvPicPr>
            <a:picLocks noChangeAspect="1" noChangeArrowheads="1"/>
          </p:cNvPicPr>
          <p:nvPr>
            <a:audioFile r:link="rId7"/>
            <p:extLst>
              <p:ext uri="{DAA4B4D4-6D71-4841-9C94-3DE7FCFB9230}">
                <p14:media xmlns:p14="http://schemas.microsoft.com/office/powerpoint/2010/main" r:embed="rId6"/>
              </p:ext>
            </p:extLst>
          </p:nvPr>
        </p:nvPicPr>
        <p:blipFill>
          <a:blip r:embed="rId13">
            <a:extLst>
              <a:ext uri="{28A0092B-C50C-407E-A947-70E740481C1C}">
                <a14:useLocalDpi xmlns:a14="http://schemas.microsoft.com/office/drawing/2010/main" val="0"/>
              </a:ext>
            </a:extLst>
          </a:blip>
          <a:srcRect/>
          <a:stretch>
            <a:fillRect/>
          </a:stretch>
        </p:blipFill>
        <p:spPr bwMode="auto">
          <a:xfrm>
            <a:off x="304800" y="3962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MSj0370.wav">
            <a:hlinkClick r:id="" action="ppaction://media"/>
          </p:cNvPr>
          <p:cNvPicPr>
            <a:picLocks noChangeAspect="1" noChangeArrowheads="1"/>
          </p:cNvPicPr>
          <p:nvPr>
            <a:audioFile r:link="rId9"/>
            <p:extLst>
              <p:ext uri="{DAA4B4D4-6D71-4841-9C94-3DE7FCFB9230}">
                <p14:media xmlns:p14="http://schemas.microsoft.com/office/powerpoint/2010/main" r:embed="rId8"/>
              </p:ext>
            </p:extLst>
          </p:nvPr>
        </p:nvPicPr>
        <p:blipFill>
          <a:blip r:embed="rId13">
            <a:extLst>
              <a:ext uri="{28A0092B-C50C-407E-A947-70E740481C1C}">
                <a14:useLocalDpi xmlns:a14="http://schemas.microsoft.com/office/drawing/2010/main" val="0"/>
              </a:ext>
            </a:extLst>
          </a:blip>
          <a:srcRect/>
          <a:stretch>
            <a:fillRect/>
          </a:stretch>
        </p:blipFill>
        <p:spPr bwMode="auto">
          <a:xfrm>
            <a:off x="228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with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checkerboard(across)">
                                      <p:cBhvr>
                                        <p:cTn id="7" dur="500"/>
                                        <p:tgtEl>
                                          <p:spTgt spid="39942"/>
                                        </p:tgtEl>
                                      </p:cBhvr>
                                    </p:animEffect>
                                  </p:childTnLst>
                                </p:cTn>
                              </p:par>
                            </p:childTnLst>
                          </p:cTn>
                        </p:par>
                        <p:par>
                          <p:cTn id="8" fill="hold" nodeType="afterGroup">
                            <p:stCondLst>
                              <p:cond delay="500"/>
                            </p:stCondLst>
                            <p:childTnLst>
                              <p:par>
                                <p:cTn id="9" presetID="1" presetClass="mediacall" presetSubtype="0" fill="hold" nodeType="afterEffect">
                                  <p:stCondLst>
                                    <p:cond delay="0"/>
                                  </p:stCondLst>
                                  <p:childTnLst>
                                    <p:cmd type="call" cmd="playFrom(0.0)">
                                      <p:cBhvr>
                                        <p:cTn id="10" dur="453" fill="hold"/>
                                        <p:tgtEl>
                                          <p:spTgt spid="39945"/>
                                        </p:tgtEl>
                                      </p:cBhvr>
                                    </p:cmd>
                                  </p:childTnLst>
                                </p:cTn>
                              </p:par>
                            </p:childTnLst>
                          </p:cTn>
                        </p:par>
                        <p:par>
                          <p:cTn id="11" fill="hold" nodeType="afterGroup">
                            <p:stCondLst>
                              <p:cond delay="953"/>
                            </p:stCondLst>
                            <p:childTnLst>
                              <p:par>
                                <p:cTn id="12" presetID="1" presetClass="mediacall" presetSubtype="0" fill="hold" nodeType="afterEffect">
                                  <p:stCondLst>
                                    <p:cond delay="0"/>
                                  </p:stCondLst>
                                  <p:childTnLst>
                                    <p:cmd type="call" cmd="playFrom(0.0)">
                                      <p:cBhvr>
                                        <p:cTn id="13" dur="1995" fill="hold"/>
                                        <p:tgtEl>
                                          <p:spTgt spid="39946"/>
                                        </p:tgtEl>
                                      </p:cBhvr>
                                    </p:cmd>
                                  </p:childTnLst>
                                </p:cTn>
                              </p:par>
                            </p:childTnLst>
                          </p:cTn>
                        </p:par>
                        <p:par>
                          <p:cTn id="14" fill="hold" nodeType="afterGroup">
                            <p:stCondLst>
                              <p:cond delay="2948"/>
                            </p:stCondLst>
                            <p:childTnLst>
                              <p:par>
                                <p:cTn id="15" presetID="1" presetClass="mediacall" presetSubtype="0" fill="hold" nodeType="afterEffect">
                                  <p:stCondLst>
                                    <p:cond delay="0"/>
                                  </p:stCondLst>
                                  <p:childTnLst>
                                    <p:cmd type="call" cmd="playFrom(0.0)">
                                      <p:cBhvr>
                                        <p:cTn id="16" dur="808" fill="hold"/>
                                        <p:tgtEl>
                                          <p:spTgt spid="39947"/>
                                        </p:tgtEl>
                                      </p:cBhvr>
                                    </p:cmd>
                                  </p:childTnLst>
                                </p:cTn>
                              </p:par>
                            </p:childTnLst>
                          </p:cTn>
                        </p:par>
                        <p:par>
                          <p:cTn id="17" fill="hold" nodeType="afterGroup">
                            <p:stCondLst>
                              <p:cond delay="3756"/>
                            </p:stCondLst>
                            <p:childTnLst>
                              <p:par>
                                <p:cTn id="18" presetID="1" presetClass="mediacall" presetSubtype="0" fill="hold" nodeType="afterEffect">
                                  <p:stCondLst>
                                    <p:cond delay="0"/>
                                  </p:stCondLst>
                                  <p:childTnLst>
                                    <p:cmd type="call" cmd="playFrom(0.0)">
                                      <p:cBhvr>
                                        <p:cTn id="19" dur="2177" fill="hold"/>
                                        <p:tgtEl>
                                          <p:spTgt spid="3994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39945"/>
                </p:tgtEl>
              </p:cMediaNode>
            </p:audio>
            <p:audio>
              <p:cMediaNode>
                <p:cTn id="21" fill="hold" display="0">
                  <p:stCondLst>
                    <p:cond delay="indefinite"/>
                  </p:stCondLst>
                  <p:endCondLst>
                    <p:cond evt="onNext" delay="0">
                      <p:tgtEl>
                        <p:sldTgt/>
                      </p:tgtEl>
                    </p:cond>
                    <p:cond evt="onPrev" delay="0">
                      <p:tgtEl>
                        <p:sldTgt/>
                      </p:tgtEl>
                    </p:cond>
                    <p:cond evt="onStopAudio" delay="0">
                      <p:tgtEl>
                        <p:sldTgt/>
                      </p:tgtEl>
                    </p:cond>
                  </p:endCondLst>
                </p:cTn>
                <p:tgtEl>
                  <p:spTgt spid="39946"/>
                </p:tgtEl>
              </p:cMediaNode>
            </p:audio>
            <p:audio>
              <p:cMediaNode>
                <p:cTn id="22" fill="hold" display="0">
                  <p:stCondLst>
                    <p:cond delay="indefinite"/>
                  </p:stCondLst>
                  <p:endCondLst>
                    <p:cond evt="onNext" delay="0">
                      <p:tgtEl>
                        <p:sldTgt/>
                      </p:tgtEl>
                    </p:cond>
                    <p:cond evt="onPrev" delay="0">
                      <p:tgtEl>
                        <p:sldTgt/>
                      </p:tgtEl>
                    </p:cond>
                    <p:cond evt="onStopAudio" delay="0">
                      <p:tgtEl>
                        <p:sldTgt/>
                      </p:tgtEl>
                    </p:cond>
                  </p:endCondLst>
                </p:cTn>
                <p:tgtEl>
                  <p:spTgt spid="39947"/>
                </p:tgtEl>
              </p:cMediaNode>
            </p:audio>
            <p:audio>
              <p:cMediaNode>
                <p:cTn id="23" fill="hold" display="0">
                  <p:stCondLst>
                    <p:cond delay="indefinite"/>
                  </p:stCondLst>
                  <p:endCondLst>
                    <p:cond evt="onNext" delay="0">
                      <p:tgtEl>
                        <p:sldTgt/>
                      </p:tgtEl>
                    </p:cond>
                    <p:cond evt="onPrev" delay="0">
                      <p:tgtEl>
                        <p:sldTgt/>
                      </p:tgtEl>
                    </p:cond>
                    <p:cond evt="onStopAudio" delay="0">
                      <p:tgtEl>
                        <p:sldTgt/>
                      </p:tgtEl>
                    </p:cond>
                  </p:endCondLst>
                </p:cTn>
                <p:tgtEl>
                  <p:spTgt spid="3994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p:cNvSpPr>
          <p:nvPr>
            <p:ph type="title"/>
          </p:nvPr>
        </p:nvSpPr>
        <p:spPr>
          <a:xfrm>
            <a:off x="457200" y="762000"/>
            <a:ext cx="8229600" cy="990600"/>
          </a:xfrm>
        </p:spPr>
        <p:txBody>
          <a:bodyPr/>
          <a:lstStyle/>
          <a:p>
            <a:r>
              <a:rPr lang="en-US" altLang="en-US"/>
              <a:t>Check for Understanding: Feudalism began to spread to England soon after…</a:t>
            </a:r>
            <a:br>
              <a:rPr lang="en-US" altLang="en-US"/>
            </a:br>
            <a:endParaRPr lang="en-US" altLang="en-US"/>
          </a:p>
        </p:txBody>
      </p:sp>
      <p:grpSp>
        <p:nvGrpSpPr>
          <p:cNvPr id="28675" name="ResponseCounter" hidden="1"/>
          <p:cNvGrpSpPr>
            <a:grpSpLocks/>
          </p:cNvGrpSpPr>
          <p:nvPr>
            <p:custDataLst>
              <p:tags r:id="rId2"/>
            </p:custDataLst>
          </p:nvPr>
        </p:nvGrpSpPr>
        <p:grpSpPr bwMode="auto">
          <a:xfrm>
            <a:off x="127000" y="1308100"/>
            <a:ext cx="2057400" cy="5422900"/>
            <a:chOff x="190500" y="1054100"/>
            <a:chExt cx="1511300" cy="5422900"/>
          </a:xfrm>
        </p:grpSpPr>
        <p:cxnSp>
          <p:nvCxnSpPr>
            <p:cNvPr id="8" name="RCPole" hidden="1"/>
            <p:cNvCxnSpPr/>
            <p:nvPr/>
          </p:nvCxnSpPr>
          <p:spPr>
            <a:xfrm>
              <a:off x="380579" y="1270000"/>
              <a:ext cx="0" cy="508000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RCFlag" hidden="1"/>
            <p:cNvSpPr/>
            <p:nvPr/>
          </p:nvSpPr>
          <p:spPr>
            <a:xfrm>
              <a:off x="431889" y="1397000"/>
              <a:ext cx="1269911" cy="762000"/>
            </a:xfrm>
            <a:prstGeom prst="wav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b="1">
                  <a:latin typeface="Tahoma"/>
                </a:rPr>
                <a:t>33</a:t>
              </a:r>
            </a:p>
          </p:txBody>
        </p:sp>
        <p:sp>
          <p:nvSpPr>
            <p:cNvPr id="6" name="RCTop" hidden="1"/>
            <p:cNvSpPr/>
            <p:nvPr/>
          </p:nvSpPr>
          <p:spPr>
            <a:xfrm>
              <a:off x="190500" y="1054100"/>
              <a:ext cx="381324" cy="25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700" b="1">
                  <a:solidFill>
                    <a:srgbClr val="FFFFFF"/>
                  </a:solidFill>
                  <a:latin typeface="Tahoma"/>
                </a:rPr>
                <a:t>34</a:t>
              </a:r>
            </a:p>
          </p:txBody>
        </p:sp>
        <p:sp>
          <p:nvSpPr>
            <p:cNvPr id="7" name="RCBottom" hidden="1"/>
            <p:cNvSpPr/>
            <p:nvPr/>
          </p:nvSpPr>
          <p:spPr>
            <a:xfrm>
              <a:off x="190500" y="6350000"/>
              <a:ext cx="406979" cy="127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11" name="CorShape1"/>
          <p:cNvSpPr/>
          <p:nvPr>
            <p:custDataLst>
              <p:tags r:id="rId3"/>
            </p:custDataLst>
          </p:nvPr>
        </p:nvSpPr>
        <p:spPr>
          <a:xfrm>
            <a:off x="0" y="3962400"/>
            <a:ext cx="533400" cy="533400"/>
          </a:xfrm>
          <a:prstGeom prst="smileyFace">
            <a:avLst/>
          </a:prstGeom>
          <a:solidFill>
            <a:srgbClr val="FFFF00"/>
          </a:solidFill>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677" name="TPAnswers"/>
          <p:cNvSpPr>
            <a:spLocks noGrp="1"/>
          </p:cNvSpPr>
          <p:nvPr>
            <p:ph type="body" idx="1"/>
            <p:custDataLst>
              <p:tags r:id="rId4"/>
            </p:custDataLst>
          </p:nvPr>
        </p:nvSpPr>
        <p:spPr>
          <a:xfrm>
            <a:off x="533400" y="1905000"/>
            <a:ext cx="4038600" cy="4564063"/>
          </a:xfrm>
        </p:spPr>
        <p:txBody>
          <a:bodyPr/>
          <a:lstStyle/>
          <a:p>
            <a:pPr marL="514350" indent="-514350">
              <a:buFontTx/>
              <a:buAutoNum type="arabicPeriod"/>
            </a:pPr>
            <a:r>
              <a:rPr lang="en-US" altLang="en-US" sz="2400"/>
              <a:t>Charlemagne was crowned emperor of the Romans</a:t>
            </a:r>
          </a:p>
          <a:p>
            <a:pPr marL="514350" indent="-514350">
              <a:buFontTx/>
              <a:buAutoNum type="arabicPeriod"/>
            </a:pPr>
            <a:r>
              <a:rPr lang="en-US" altLang="en-US" sz="2400"/>
              <a:t>The Vikings began raiding northern Europe</a:t>
            </a:r>
          </a:p>
          <a:p>
            <a:pPr marL="514350" indent="-514350">
              <a:buFontTx/>
              <a:buAutoNum type="arabicPeriod"/>
            </a:pPr>
            <a:r>
              <a:rPr lang="en-US" altLang="en-US" sz="2400"/>
              <a:t>William the Conqueror invaded England and won the Battle of Hastings</a:t>
            </a:r>
          </a:p>
          <a:p>
            <a:pPr marL="514350" indent="-514350">
              <a:buFontTx/>
              <a:buAutoNum type="arabicPeriod"/>
            </a:pPr>
            <a:r>
              <a:rPr lang="en-US" altLang="en-US" sz="2400"/>
              <a:t>Eleanor of Aquitaine married King Henry II of England</a:t>
            </a:r>
          </a:p>
        </p:txBody>
      </p:sp>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9698" name="Title 1"/>
          <p:cNvSpPr>
            <a:spLocks noGrp="1"/>
          </p:cNvSpPr>
          <p:nvPr>
            <p:ph type="title"/>
          </p:nvPr>
        </p:nvSpPr>
        <p:spPr>
          <a:xfrm>
            <a:off x="-22225" y="228600"/>
            <a:ext cx="9296400" cy="1143000"/>
          </a:xfrm>
        </p:spPr>
        <p:txBody>
          <a:bodyPr/>
          <a:lstStyle/>
          <a:p>
            <a:r>
              <a:rPr lang="en-US" altLang="en-US" sz="3900">
                <a:latin typeface="Old English Text MT" panose="03040902040508030806" pitchFamily="66" charset="0"/>
              </a:rPr>
              <a:t>The First Castle Design: </a:t>
            </a:r>
            <a:br>
              <a:rPr lang="en-US" altLang="en-US" sz="3900">
                <a:latin typeface="Old English Text MT" panose="03040902040508030806" pitchFamily="66" charset="0"/>
              </a:rPr>
            </a:br>
            <a:r>
              <a:rPr lang="en-US" altLang="en-US" sz="3900">
                <a:latin typeface="Old English Text MT" panose="03040902040508030806" pitchFamily="66" charset="0"/>
              </a:rPr>
              <a:t>Motte and Bailey </a:t>
            </a:r>
          </a:p>
        </p:txBody>
      </p:sp>
      <p:pic>
        <p:nvPicPr>
          <p:cNvPr id="29699" name="Picture 4" descr="http://4.bp.blogspot.com/-Lvxwn07Rys4/Tkw-1e3-YcI/AAAAAAAAAAg/I1t1NEcnV3I/s1600/Slide5.JPG">
            <a:hlinkClick r:id="rId4"/>
          </p:cNvPr>
          <p:cNvPicPr>
            <a:picLocks noChangeAspect="1" noChangeArrowheads="1"/>
          </p:cNvPicPr>
          <p:nvPr/>
        </p:nvPicPr>
        <p:blipFill>
          <a:blip r:embed="rId5"/>
          <a:srcRect/>
          <a:stretch>
            <a:fillRect/>
          </a:stretch>
        </p:blipFill>
        <p:spPr bwMode="auto">
          <a:xfrm>
            <a:off x="533400" y="1600200"/>
            <a:ext cx="5719763" cy="4291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9700" name="Picture 6" descr="http://t2.gstatic.com/images?q=tbn:ANd9GcSu96XJYvoFQomIBFu91EOF5nQn2dlF1Mp-lys4vPTHHD27MEFa:www.castlewales.com/motte1.jpg"/>
          <p:cNvPicPr>
            <a:picLocks noChangeAspect="1" noChangeArrowheads="1"/>
          </p:cNvPicPr>
          <p:nvPr/>
        </p:nvPicPr>
        <p:blipFill>
          <a:blip r:embed="rId6"/>
          <a:srcRect/>
          <a:stretch>
            <a:fillRect/>
          </a:stretch>
        </p:blipFill>
        <p:spPr bwMode="auto">
          <a:xfrm>
            <a:off x="5486400" y="4595813"/>
            <a:ext cx="2944813"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dissolv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8674" name="Picture 2" descr="Castle Bodiam - Misterzee at Wikimedia Commons (http://upload.wikimedia.org/wikipedia/commons/d/d1/Castle_Bodiam1_cz.jpg)"/>
          <p:cNvPicPr>
            <a:picLocks noChangeAspect="1" noChangeArrowheads="1"/>
          </p:cNvPicPr>
          <p:nvPr/>
        </p:nvPicPr>
        <p:blipFill>
          <a:blip r:embed="rId4"/>
          <a:srcRect/>
          <a:stretch>
            <a:fillRect/>
          </a:stretch>
        </p:blipFill>
        <p:spPr bwMode="auto">
          <a:xfrm>
            <a:off x="457200" y="1285875"/>
            <a:ext cx="5154613"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8675" name="Picture 4" descr="http://t1.gstatic.com/images?q=tbn:ANd9GcRbWsQXM7OCWEBXjAzvsJS6U8huiH9nhkCznxOpl2slJvWVsY-J-A:2.bp.blogspot.com/-aLJoarUywxw/TbGIKyhKQdI/AAAAAAAAGZk/DjSoRA-u8-E/s1600/castle%2Bdrawbridge.jpg"/>
          <p:cNvPicPr>
            <a:picLocks noChangeAspect="1" noChangeArrowheads="1"/>
          </p:cNvPicPr>
          <p:nvPr/>
        </p:nvPicPr>
        <p:blipFill>
          <a:blip r:embed="rId5"/>
          <a:srcRect/>
          <a:stretch>
            <a:fillRect/>
          </a:stretch>
        </p:blipFill>
        <p:spPr bwMode="auto">
          <a:xfrm>
            <a:off x="5943600" y="1371600"/>
            <a:ext cx="2800350" cy="1628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8676" name="Picture 8" descr="http://t1.gstatic.com/images?q=tbn:ANd9GcTjm0NQINFXILen_QICCImCN9WONHIWEiqxp_RHZ-2KODWi6VLn:happytobehomeless.com/wp-content/uploads/2012/11/CaernarfonCastle2.jpg"/>
          <p:cNvPicPr>
            <a:picLocks noChangeAspect="1" noChangeArrowheads="1"/>
          </p:cNvPicPr>
          <p:nvPr/>
        </p:nvPicPr>
        <p:blipFill>
          <a:blip r:embed="rId6"/>
          <a:srcRect/>
          <a:stretch>
            <a:fillRect/>
          </a:stretch>
        </p:blipFill>
        <p:spPr bwMode="auto">
          <a:xfrm>
            <a:off x="5486400" y="4495800"/>
            <a:ext cx="2628900" cy="1743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0725" name="Title 1"/>
          <p:cNvSpPr txBox="1">
            <a:spLocks/>
          </p:cNvSpPr>
          <p:nvPr/>
        </p:nvSpPr>
        <p:spPr bwMode="auto">
          <a:xfrm>
            <a:off x="762000" y="5397500"/>
            <a:ext cx="56388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a:solidFill>
                  <a:schemeClr val="tx2"/>
                </a:solidFill>
              </a:rPr>
              <a:t>Caernarfon Castle</a:t>
            </a:r>
          </a:p>
        </p:txBody>
      </p:sp>
      <p:sp>
        <p:nvSpPr>
          <p:cNvPr id="30726" name="TextBox 3"/>
          <p:cNvSpPr txBox="1">
            <a:spLocks noChangeArrowheads="1"/>
          </p:cNvSpPr>
          <p:nvPr/>
        </p:nvSpPr>
        <p:spPr bwMode="auto">
          <a:xfrm>
            <a:off x="533400" y="152400"/>
            <a:ext cx="8382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4400">
                <a:latin typeface="Old English Text MT" panose="03040902040508030806" pitchFamily="66" charset="0"/>
              </a:rPr>
              <a:t>More Advanced Castled Designs</a:t>
            </a:r>
          </a:p>
        </p:txBody>
      </p:sp>
    </p:spTree>
    <p:custDataLst>
      <p:tags r:id="rId1"/>
    </p:custDataLst>
  </p:cSld>
  <p:clrMapOvr>
    <a:masterClrMapping/>
  </p:clrMapOvr>
  <p:transition spd="slow">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372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dissolve/>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chemeClr val="bg1"/>
            </a:gs>
            <a:gs pos="100000">
              <a:srgbClr val="65B9BF"/>
            </a:gs>
          </a:gsLst>
          <a:lin ang="189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276225"/>
            <a:ext cx="9144000" cy="6858000"/>
          </a:xfrm>
          <a:prstGeom prst="rect">
            <a:avLst/>
          </a:prstGeom>
          <a:ln>
            <a:noFill/>
          </a:ln>
          <a:effectLst>
            <a:outerShdw blurRad="190500" algn="tl" rotWithShape="0">
              <a:srgbClr val="000000">
                <a:alpha val="70000"/>
              </a:srgbClr>
            </a:outerShdw>
          </a:effectLst>
        </p:spPr>
      </p:pic>
      <p:sp>
        <p:nvSpPr>
          <p:cNvPr id="5122" name="Rectangle 5"/>
          <p:cNvSpPr>
            <a:spLocks noGrp="1" noChangeArrowheads="1"/>
          </p:cNvSpPr>
          <p:nvPr>
            <p:ph type="body" idx="1"/>
          </p:nvPr>
        </p:nvSpPr>
        <p:spPr>
          <a:xfrm>
            <a:off x="990600" y="1905000"/>
            <a:ext cx="7162800" cy="4678363"/>
          </a:xfrm>
        </p:spPr>
        <p:txBody>
          <a:bodyPr/>
          <a:lstStyle/>
          <a:p>
            <a:pPr eaLnBrk="1" hangingPunct="1">
              <a:defRPr/>
            </a:pPr>
            <a:r>
              <a:rPr lang="en-US" sz="3600" u="sng" dirty="0">
                <a:solidFill>
                  <a:schemeClr val="bg1"/>
                </a:solidFill>
                <a:latin typeface="Calibri" panose="020F0502020204030204" pitchFamily="34" charset="0"/>
              </a:rPr>
              <a:t>Feudalism</a:t>
            </a:r>
            <a:r>
              <a:rPr lang="en-US" sz="3600" dirty="0">
                <a:solidFill>
                  <a:schemeClr val="bg1"/>
                </a:solidFill>
                <a:latin typeface="Calibri" panose="020F0502020204030204" pitchFamily="34" charset="0"/>
              </a:rPr>
              <a:t>- (</a:t>
            </a:r>
            <a:r>
              <a:rPr lang="en-US" sz="3600" dirty="0" err="1">
                <a:solidFill>
                  <a:schemeClr val="bg1"/>
                </a:solidFill>
                <a:latin typeface="Calibri" panose="020F0502020204030204" pitchFamily="34" charset="0"/>
              </a:rPr>
              <a:t>Fyoo</a:t>
            </a:r>
            <a:r>
              <a:rPr lang="en-US" sz="3600" dirty="0">
                <a:solidFill>
                  <a:schemeClr val="bg1"/>
                </a:solidFill>
                <a:latin typeface="Calibri" panose="020F0502020204030204" pitchFamily="34" charset="0"/>
              </a:rPr>
              <a:t>-duh-</a:t>
            </a:r>
            <a:r>
              <a:rPr lang="en-US" sz="3600" dirty="0" err="1">
                <a:solidFill>
                  <a:schemeClr val="bg1"/>
                </a:solidFill>
                <a:latin typeface="Calibri" panose="020F0502020204030204" pitchFamily="34" charset="0"/>
              </a:rPr>
              <a:t>lih</a:t>
            </a:r>
            <a:r>
              <a:rPr lang="en-US" sz="3600" dirty="0">
                <a:solidFill>
                  <a:schemeClr val="bg1"/>
                </a:solidFill>
                <a:latin typeface="Calibri" panose="020F0502020204030204" pitchFamily="34" charset="0"/>
              </a:rPr>
              <a:t>-</a:t>
            </a:r>
            <a:r>
              <a:rPr lang="en-US" sz="3600" dirty="0" err="1">
                <a:solidFill>
                  <a:schemeClr val="bg1"/>
                </a:solidFill>
                <a:latin typeface="Calibri" panose="020F0502020204030204" pitchFamily="34" charset="0"/>
              </a:rPr>
              <a:t>zuhm</a:t>
            </a:r>
            <a:r>
              <a:rPr lang="en-US" sz="3600" dirty="0">
                <a:solidFill>
                  <a:schemeClr val="bg1"/>
                </a:solidFill>
                <a:latin typeface="Calibri" panose="020F0502020204030204" pitchFamily="34" charset="0"/>
              </a:rPr>
              <a:t>) A system of PROTECTION in the Middle Ages.</a:t>
            </a:r>
          </a:p>
          <a:p>
            <a:pPr eaLnBrk="1" hangingPunct="1">
              <a:lnSpc>
                <a:spcPct val="90000"/>
              </a:lnSpc>
              <a:defRPr/>
            </a:pPr>
            <a:r>
              <a:rPr lang="en-US" sz="3600" u="sng" dirty="0">
                <a:solidFill>
                  <a:schemeClr val="bg1"/>
                </a:solidFill>
                <a:latin typeface="Calibri" panose="020F0502020204030204" pitchFamily="34" charset="0"/>
              </a:rPr>
              <a:t>Vassal</a:t>
            </a:r>
            <a:r>
              <a:rPr lang="en-US" sz="3600" dirty="0">
                <a:solidFill>
                  <a:schemeClr val="bg1"/>
                </a:solidFill>
                <a:latin typeface="Calibri" panose="020F0502020204030204" pitchFamily="34" charset="0"/>
              </a:rPr>
              <a:t>-An oath of loyalty between knights and lords that stated they would protect the land. </a:t>
            </a:r>
          </a:p>
          <a:p>
            <a:pPr marL="0" indent="0" algn="ctr" eaLnBrk="1" hangingPunct="1">
              <a:lnSpc>
                <a:spcPct val="90000"/>
              </a:lnSpc>
              <a:buFontTx/>
              <a:buNone/>
              <a:defRPr/>
            </a:pPr>
            <a:r>
              <a:rPr lang="en-US" sz="2000" i="1" dirty="0">
                <a:solidFill>
                  <a:schemeClr val="bg1"/>
                </a:solidFill>
                <a:latin typeface="Calibri" panose="020F0502020204030204" pitchFamily="34" charset="0"/>
              </a:rPr>
              <a:t>A knight is a vassal (loyal subject) for his lord and a lord is a vassal for a king</a:t>
            </a:r>
            <a:r>
              <a:rPr lang="en-US" sz="2000" i="1" dirty="0">
                <a:solidFill>
                  <a:schemeClr val="bg1"/>
                </a:solidFill>
              </a:rPr>
              <a:t>.</a:t>
            </a:r>
            <a:endParaRPr lang="en-US" sz="2000" dirty="0">
              <a:solidFill>
                <a:schemeClr val="bg1"/>
              </a:solidFill>
            </a:endParaRPr>
          </a:p>
          <a:p>
            <a:pPr marL="0" indent="0" eaLnBrk="1" hangingPunct="1">
              <a:buFontTx/>
              <a:buNone/>
              <a:defRPr/>
            </a:pPr>
            <a:endParaRPr lang="en-US" dirty="0"/>
          </a:p>
        </p:txBody>
      </p:sp>
      <p:sp>
        <p:nvSpPr>
          <p:cNvPr id="4099" name="Text Box 6"/>
          <p:cNvSpPr txBox="1">
            <a:spLocks noChangeArrowheads="1"/>
          </p:cNvSpPr>
          <p:nvPr/>
        </p:nvSpPr>
        <p:spPr bwMode="auto">
          <a:xfrm>
            <a:off x="0" y="0"/>
            <a:ext cx="9296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defRPr/>
            </a:pPr>
            <a:r>
              <a:rPr lang="en-US" altLang="en-US" sz="4800" b="1" dirty="0">
                <a:ln w="9525">
                  <a:solidFill>
                    <a:schemeClr val="bg1"/>
                  </a:solidFill>
                  <a:prstDash val="solid"/>
                </a:ln>
                <a:effectLst>
                  <a:outerShdw blurRad="12700" dist="38100" dir="2700000" algn="tl" rotWithShape="0">
                    <a:schemeClr val="bg1">
                      <a:lumMod val="50000"/>
                    </a:schemeClr>
                  </a:outerShdw>
                </a:effectLst>
                <a:latin typeface="Old English Text MT" panose="03040902040508030806" pitchFamily="66" charset="0"/>
              </a:rPr>
              <a:t>Key Words Essential to Feudalism</a:t>
            </a:r>
          </a:p>
        </p:txBody>
      </p:sp>
    </p:spTree>
    <p:custDataLst>
      <p:tags r:id="rId1"/>
    </p:custDataLst>
  </p:cSld>
  <p:clrMapOvr>
    <a:masterClrMapping/>
  </p:clrMapOvr>
  <p:transition spd="slow">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a:solidFill>
                  <a:schemeClr val="tx2"/>
                </a:solidFill>
              </a:rPr>
              <a:t>Youtube Link</a:t>
            </a:r>
          </a:p>
        </p:txBody>
      </p:sp>
      <p:sp>
        <p:nvSpPr>
          <p:cNvPr id="32771" name="Content Placeholder 2"/>
          <p:cNvSpPr txBox="1">
            <a:spLocks/>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a:t>The Castle by David Macaulay</a:t>
            </a:r>
          </a:p>
          <a:p>
            <a:endParaRPr lang="en-US" altLang="en-US"/>
          </a:p>
          <a:p>
            <a:r>
              <a:rPr lang="en-US" altLang="en-US">
                <a:hlinkClick r:id="rId2"/>
              </a:rPr>
              <a:t>http://www.youtube.com/watch?v=JGbPShUpjpg&amp;list=PLA9C3672CED7D4327</a:t>
            </a:r>
            <a:endParaRPr lang="en-US" altLang="en-US"/>
          </a:p>
          <a:p>
            <a:endParaRPr lang="en-US" altLang="en-US"/>
          </a:p>
          <a:p>
            <a:r>
              <a:rPr lang="en-US" altLang="en-US"/>
              <a:t>Play from about 14 minutes to 17. </a:t>
            </a:r>
          </a:p>
        </p:txBody>
      </p:sp>
    </p:spTree>
  </p:cSld>
  <p:clrMapOvr>
    <a:masterClrMapping/>
  </p:clrMapOvr>
  <p:transition spd="slow">
    <p:dissolv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6146" name="Rectangle 9"/>
          <p:cNvSpPr>
            <a:spLocks noGrp="1" noChangeArrowheads="1"/>
          </p:cNvSpPr>
          <p:nvPr>
            <p:ph type="title"/>
          </p:nvPr>
        </p:nvSpPr>
        <p:spPr>
          <a:xfrm>
            <a:off x="381000" y="-73025"/>
            <a:ext cx="8229600" cy="1143000"/>
          </a:xfrm>
        </p:spPr>
        <p:txBody>
          <a:bodyPr/>
          <a:lstStyle/>
          <a:p>
            <a:pPr eaLnBrk="1" hangingPunct="1"/>
            <a:r>
              <a:rPr lang="en-US" altLang="en-US" sz="4800">
                <a:latin typeface="Old English Text MT" panose="03040902040508030806" pitchFamily="66" charset="0"/>
              </a:rPr>
              <a:t>Feudal Europe Power Pyramid</a:t>
            </a:r>
          </a:p>
        </p:txBody>
      </p:sp>
      <p:graphicFrame>
        <p:nvGraphicFramePr>
          <p:cNvPr id="2" name="Diagram 1"/>
          <p:cNvGraphicFramePr/>
          <p:nvPr/>
        </p:nvGraphicFramePr>
        <p:xfrm>
          <a:off x="0" y="1295400"/>
          <a:ext cx="9144000" cy="5562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279" name="MSj03886210000[1].wav">
            <a:hlinkClick r:id="" action="ppaction://media"/>
          </p:cNvPr>
          <p:cNvPicPr>
            <a:picLocks noRot="1" noChangeAspect="1" noChangeArrowheads="1"/>
          </p:cNvPicPr>
          <p:nvPr>
            <a:audioFile r:link="rId2"/>
          </p:nvPr>
        </p:nvPicPr>
        <p:blipFill>
          <a:blip r:embed="rId10">
            <a:extLst>
              <a:ext uri="{28A0092B-C50C-407E-A947-70E740481C1C}">
                <a14:useLocalDpi xmlns:a14="http://schemas.microsoft.com/office/drawing/2010/main" val="0"/>
              </a:ext>
            </a:extLst>
          </a:blip>
          <a:srcRect/>
          <a:stretch>
            <a:fillRect/>
          </a:stretch>
        </p:blipFill>
        <p:spPr bwMode="auto">
          <a:xfrm>
            <a:off x="1143000" y="5181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44763" y="917575"/>
            <a:ext cx="1265237"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33588" y="1873250"/>
            <a:ext cx="1096962"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273175" y="2997200"/>
            <a:ext cx="1236663"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65125" y="4343400"/>
            <a:ext cx="1449388"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 presetClass="mediacall" presetSubtype="0" fill="hold" nodeType="afterEffect">
                                  <p:stCondLst>
                                    <p:cond delay="0"/>
                                  </p:stCondLst>
                                  <p:childTnLst>
                                    <p:cmd type="call" cmd="playFrom(0.0)">
                                      <p:cBhvr>
                                        <p:cTn id="11" dur="10301" fill="hold"/>
                                        <p:tgtEl>
                                          <p:spTgt spid="11279"/>
                                        </p:tgtEl>
                                      </p:cBhvr>
                                    </p:cmd>
                                  </p:childTnLst>
                                </p:cTn>
                              </p:par>
                              <p:par>
                                <p:cTn id="12" presetID="2" presetClass="entr" presetSubtype="4" fill="hold" nodeType="withEffect">
                                  <p:stCondLst>
                                    <p:cond delay="0"/>
                                  </p:stCondLst>
                                  <p:childTnLst>
                                    <p:set>
                                      <p:cBhvr>
                                        <p:cTn id="13" dur="1" fill="hold">
                                          <p:stCondLst>
                                            <p:cond delay="0"/>
                                          </p:stCondLst>
                                        </p:cTn>
                                        <p:tgtEl>
                                          <p:spTgt spid="6149"/>
                                        </p:tgtEl>
                                        <p:attrNameLst>
                                          <p:attrName>style.visibility</p:attrName>
                                        </p:attrNameLst>
                                      </p:cBhvr>
                                      <p:to>
                                        <p:strVal val="visible"/>
                                      </p:to>
                                    </p:set>
                                    <p:anim calcmode="lin" valueType="num">
                                      <p:cBhvr additive="base">
                                        <p:cTn id="14" dur="500" fill="hold"/>
                                        <p:tgtEl>
                                          <p:spTgt spid="6149"/>
                                        </p:tgtEl>
                                        <p:attrNameLst>
                                          <p:attrName>ppt_x</p:attrName>
                                        </p:attrNameLst>
                                      </p:cBhvr>
                                      <p:tavLst>
                                        <p:tav tm="0">
                                          <p:val>
                                            <p:strVal val="#ppt_x"/>
                                          </p:val>
                                        </p:tav>
                                        <p:tav tm="100000">
                                          <p:val>
                                            <p:strVal val="#ppt_x"/>
                                          </p:val>
                                        </p:tav>
                                      </p:tavLst>
                                    </p:anim>
                                    <p:anim calcmode="lin" valueType="num">
                                      <p:cBhvr additive="base">
                                        <p:cTn id="15" dur="500" fill="hold"/>
                                        <p:tgtEl>
                                          <p:spTgt spid="6149"/>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6150"/>
                                        </p:tgtEl>
                                        <p:attrNameLst>
                                          <p:attrName>style.visibility</p:attrName>
                                        </p:attrNameLst>
                                      </p:cBhvr>
                                      <p:to>
                                        <p:strVal val="visible"/>
                                      </p:to>
                                    </p:set>
                                    <p:anim calcmode="lin" valueType="num">
                                      <p:cBhvr additive="base">
                                        <p:cTn id="18" dur="500" fill="hold"/>
                                        <p:tgtEl>
                                          <p:spTgt spid="6150"/>
                                        </p:tgtEl>
                                        <p:attrNameLst>
                                          <p:attrName>ppt_x</p:attrName>
                                        </p:attrNameLst>
                                      </p:cBhvr>
                                      <p:tavLst>
                                        <p:tav tm="0">
                                          <p:val>
                                            <p:strVal val="#ppt_x"/>
                                          </p:val>
                                        </p:tav>
                                        <p:tav tm="100000">
                                          <p:val>
                                            <p:strVal val="#ppt_x"/>
                                          </p:val>
                                        </p:tav>
                                      </p:tavLst>
                                    </p:anim>
                                    <p:anim calcmode="lin" valueType="num">
                                      <p:cBhvr additive="base">
                                        <p:cTn id="19" dur="500" fill="hold"/>
                                        <p:tgtEl>
                                          <p:spTgt spid="615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151"/>
                                        </p:tgtEl>
                                        <p:attrNameLst>
                                          <p:attrName>style.visibility</p:attrName>
                                        </p:attrNameLst>
                                      </p:cBhvr>
                                      <p:to>
                                        <p:strVal val="visible"/>
                                      </p:to>
                                    </p:set>
                                    <p:anim calcmode="lin" valueType="num">
                                      <p:cBhvr additive="base">
                                        <p:cTn id="22" dur="500" fill="hold"/>
                                        <p:tgtEl>
                                          <p:spTgt spid="6151"/>
                                        </p:tgtEl>
                                        <p:attrNameLst>
                                          <p:attrName>ppt_x</p:attrName>
                                        </p:attrNameLst>
                                      </p:cBhvr>
                                      <p:tavLst>
                                        <p:tav tm="0">
                                          <p:val>
                                            <p:strVal val="#ppt_x"/>
                                          </p:val>
                                        </p:tav>
                                        <p:tav tm="100000">
                                          <p:val>
                                            <p:strVal val="#ppt_x"/>
                                          </p:val>
                                        </p:tav>
                                      </p:tavLst>
                                    </p:anim>
                                    <p:anim calcmode="lin" valueType="num">
                                      <p:cBhvr additive="base">
                                        <p:cTn id="23" dur="500" fill="hold"/>
                                        <p:tgtEl>
                                          <p:spTgt spid="6151"/>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152"/>
                                        </p:tgtEl>
                                        <p:attrNameLst>
                                          <p:attrName>style.visibility</p:attrName>
                                        </p:attrNameLst>
                                      </p:cBhvr>
                                      <p:to>
                                        <p:strVal val="visible"/>
                                      </p:to>
                                    </p:set>
                                    <p:anim calcmode="lin" valueType="num">
                                      <p:cBhvr additive="base">
                                        <p:cTn id="26" dur="500" fill="hold"/>
                                        <p:tgtEl>
                                          <p:spTgt spid="6152"/>
                                        </p:tgtEl>
                                        <p:attrNameLst>
                                          <p:attrName>ppt_x</p:attrName>
                                        </p:attrNameLst>
                                      </p:cBhvr>
                                      <p:tavLst>
                                        <p:tav tm="0">
                                          <p:val>
                                            <p:strVal val="#ppt_x"/>
                                          </p:val>
                                        </p:tav>
                                        <p:tav tm="100000">
                                          <p:val>
                                            <p:strVal val="#ppt_x"/>
                                          </p:val>
                                        </p:tav>
                                      </p:tavLst>
                                    </p:anim>
                                    <p:anim calcmode="lin" valueType="num">
                                      <p:cBhvr additive="base">
                                        <p:cTn id="27" dur="500" fill="hold"/>
                                        <p:tgtEl>
                                          <p:spTgt spid="6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p:cTn id="28" fill="hold" display="0">
                  <p:stCondLst>
                    <p:cond delay="indefinite"/>
                  </p:stCondLst>
                  <p:endCondLst>
                    <p:cond evt="onNext" delay="0">
                      <p:tgtEl>
                        <p:sldTgt/>
                      </p:tgtEl>
                    </p:cond>
                    <p:cond evt="onPrev" delay="0">
                      <p:tgtEl>
                        <p:sldTgt/>
                      </p:tgtEl>
                    </p:cond>
                    <p:cond evt="onStopAudio" delay="0">
                      <p:tgtEl>
                        <p:sldTgt/>
                      </p:tgtEl>
                    </p:cond>
                  </p:endCondLst>
                </p:cTn>
                <p:tgtEl>
                  <p:spTgt spid="11279"/>
                </p:tgtEl>
              </p:cMediaNode>
            </p:audio>
          </p:childTnLst>
        </p:cTn>
      </p:par>
    </p:tnLst>
    <p:bldLst>
      <p:bldGraphic spid="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a:xfrm>
            <a:off x="457200" y="274638"/>
            <a:ext cx="8229600" cy="914400"/>
          </a:xfrm>
        </p:spPr>
        <p:txBody>
          <a:bodyPr/>
          <a:lstStyle/>
          <a:p>
            <a:pPr eaLnBrk="1" hangingPunct="1">
              <a:defRPr/>
            </a:pPr>
            <a:r>
              <a:rPr lang="en-US" altLang="en-US" sz="5400" dirty="0">
                <a:solidFill>
                  <a:schemeClr val="bg1"/>
                </a:solidFill>
                <a:effectLst>
                  <a:outerShdw blurRad="38100" dist="38100" dir="2700000" algn="tl">
                    <a:srgbClr val="000000">
                      <a:alpha val="43137"/>
                    </a:srgbClr>
                  </a:outerShdw>
                </a:effectLst>
                <a:latin typeface="Old English Text MT" panose="03040902040508030806" pitchFamily="66" charset="0"/>
              </a:rPr>
              <a:t>Popes</a:t>
            </a:r>
          </a:p>
        </p:txBody>
      </p:sp>
      <p:sp>
        <p:nvSpPr>
          <p:cNvPr id="7171" name="Rectangle 5"/>
          <p:cNvSpPr>
            <a:spLocks noGrp="1" noChangeArrowheads="1"/>
          </p:cNvSpPr>
          <p:nvPr>
            <p:ph type="body" sz="half" idx="1"/>
          </p:nvPr>
        </p:nvSpPr>
        <p:spPr>
          <a:xfrm>
            <a:off x="990600" y="1600200"/>
            <a:ext cx="3505200" cy="4525963"/>
          </a:xfrm>
        </p:spPr>
        <p:txBody>
          <a:bodyPr/>
          <a:lstStyle/>
          <a:p>
            <a:pPr eaLnBrk="1" hangingPunct="1"/>
            <a:r>
              <a:rPr lang="en-US" altLang="en-US" sz="3600">
                <a:solidFill>
                  <a:schemeClr val="bg1"/>
                </a:solidFill>
                <a:latin typeface="Calibri" panose="020F0502020204030204" pitchFamily="34" charset="0"/>
              </a:rPr>
              <a:t>Leader of the Roman Catholic Church</a:t>
            </a:r>
          </a:p>
          <a:p>
            <a:pPr eaLnBrk="1" hangingPunct="1"/>
            <a:r>
              <a:rPr lang="en-US" altLang="en-US" sz="3600">
                <a:solidFill>
                  <a:schemeClr val="bg1"/>
                </a:solidFill>
                <a:latin typeface="Calibri" panose="020F0502020204030204" pitchFamily="34" charset="0"/>
              </a:rPr>
              <a:t>Popes were seen as God’s representative on earth</a:t>
            </a:r>
          </a:p>
        </p:txBody>
      </p:sp>
      <p:pic>
        <p:nvPicPr>
          <p:cNvPr id="13319" name="Picture 7" descr="gregVII"/>
          <p:cNvPicPr>
            <a:picLocks noGrp="1" noChangeAspect="1" noChangeArrowheads="1"/>
          </p:cNvPicPr>
          <p:nvPr>
            <p:ph sz="half" idx="2"/>
          </p:nvPr>
        </p:nvPicPr>
        <p:blipFill>
          <a:blip r:embed="rId6"/>
          <a:srcRect/>
          <a:stretch>
            <a:fillRect/>
          </a:stretch>
        </p:blipFill>
        <p:spPr>
          <a:xfrm>
            <a:off x="4495800" y="2262188"/>
            <a:ext cx="3603625" cy="3200400"/>
          </a:xfrm>
          <a:effectLst>
            <a:outerShdw blurRad="190500" algn="tl" rotWithShape="0">
              <a:srgbClr val="000000">
                <a:alpha val="70000"/>
              </a:srgbClr>
            </a:outerShdw>
          </a:effectLst>
        </p:spPr>
      </p:pic>
      <p:pic>
        <p:nvPicPr>
          <p:cNvPr id="13323" name="MSSN321.wav">
            <a:hlinkClick r:id="" action="ppaction://media"/>
          </p:cNvPr>
          <p:cNvPicPr>
            <a:picLocks noChangeAspect="1" noChangeArrowheads="1"/>
          </p:cNvPicPr>
          <p:nvPr>
            <a:audioFile r:link="rId3"/>
            <p:extLst>
              <p:ext uri="{DAA4B4D4-6D71-4841-9C94-3DE7FCFB9230}">
                <p14:media xmlns:p14="http://schemas.microsoft.com/office/powerpoint/2010/main" r:embed="rId2"/>
              </p:ext>
            </p:extLst>
          </p:nvPr>
        </p:nvPicPr>
        <p:blipFill>
          <a:blip r:embed="rId7">
            <a:extLst>
              <a:ext uri="{28A0092B-C50C-407E-A947-70E740481C1C}">
                <a14:useLocalDpi xmlns:a14="http://schemas.microsoft.com/office/drawing/2010/main" val="0"/>
              </a:ext>
            </a:extLst>
          </a:blip>
          <a:srcRect/>
          <a:stretch>
            <a:fillRect/>
          </a:stretch>
        </p:blipFill>
        <p:spPr bwMode="auto">
          <a:xfrm>
            <a:off x="990600" y="5791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13319"/>
                                        </p:tgtEl>
                                        <p:attrNameLst>
                                          <p:attrName>r</p:attrName>
                                        </p:attrNameLst>
                                      </p:cBhvr>
                                    </p:animRot>
                                  </p:childTnLst>
                                </p:cTn>
                              </p:par>
                              <p:par>
                                <p:cTn id="7" presetID="8" presetClass="entr" presetSubtype="16" fill="hold" nodeType="withEffect">
                                  <p:stCondLst>
                                    <p:cond delay="0"/>
                                  </p:stCondLst>
                                  <p:childTnLst>
                                    <p:set>
                                      <p:cBhvr>
                                        <p:cTn id="8" dur="1" fill="hold">
                                          <p:stCondLst>
                                            <p:cond delay="0"/>
                                          </p:stCondLst>
                                        </p:cTn>
                                        <p:tgtEl>
                                          <p:spTgt spid="13319"/>
                                        </p:tgtEl>
                                        <p:attrNameLst>
                                          <p:attrName>style.visibility</p:attrName>
                                        </p:attrNameLst>
                                      </p:cBhvr>
                                      <p:to>
                                        <p:strVal val="visible"/>
                                      </p:to>
                                    </p:set>
                                    <p:animEffect transition="in" filter="diamond(in)">
                                      <p:cBhvr>
                                        <p:cTn id="9" dur="2000"/>
                                        <p:tgtEl>
                                          <p:spTgt spid="13319"/>
                                        </p:tgtEl>
                                      </p:cBhvr>
                                    </p:animEffect>
                                  </p:childTnLst>
                                </p:cTn>
                              </p:par>
                            </p:childTnLst>
                          </p:cTn>
                        </p:par>
                        <p:par>
                          <p:cTn id="10" fill="hold" nodeType="afterGroup">
                            <p:stCondLst>
                              <p:cond delay="2000"/>
                            </p:stCondLst>
                            <p:childTnLst>
                              <p:par>
                                <p:cTn id="11" presetID="1" presetClass="mediacall" presetSubtype="0" fill="hold" nodeType="afterEffect">
                                  <p:stCondLst>
                                    <p:cond delay="0"/>
                                  </p:stCondLst>
                                  <p:childTnLst>
                                    <p:cmd type="call" cmd="playFrom(0.0)">
                                      <p:cBhvr>
                                        <p:cTn id="12" dur="2812" fill="hold"/>
                                        <p:tgtEl>
                                          <p:spTgt spid="133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33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Rectangle 4"/>
          <p:cNvSpPr>
            <a:spLocks noGrp="1" noChangeArrowheads="1"/>
          </p:cNvSpPr>
          <p:nvPr>
            <p:ph type="title"/>
          </p:nvPr>
        </p:nvSpPr>
        <p:spPr>
          <a:xfrm>
            <a:off x="381000" y="90488"/>
            <a:ext cx="8229600" cy="1143000"/>
          </a:xfrm>
        </p:spPr>
        <p:txBody>
          <a:bodyPr/>
          <a:lstStyle/>
          <a:p>
            <a:pPr eaLnBrk="1" hangingPunct="1">
              <a:defRPr/>
            </a:pPr>
            <a:r>
              <a:rPr lang="en-US" altLang="en-US" sz="5400" dirty="0">
                <a:solidFill>
                  <a:schemeClr val="bg1"/>
                </a:solidFill>
                <a:effectLst>
                  <a:outerShdw blurRad="38100" dist="38100" dir="2700000" algn="tl">
                    <a:srgbClr val="000000">
                      <a:alpha val="43137"/>
                    </a:srgbClr>
                  </a:outerShdw>
                </a:effectLst>
                <a:latin typeface="Old English Text MT" panose="03040902040508030806" pitchFamily="66" charset="0"/>
              </a:rPr>
              <a:t>Kings </a:t>
            </a:r>
          </a:p>
        </p:txBody>
      </p:sp>
      <p:sp>
        <p:nvSpPr>
          <p:cNvPr id="8196" name="Rectangle 5"/>
          <p:cNvSpPr>
            <a:spLocks noGrp="1" noChangeArrowheads="1"/>
          </p:cNvSpPr>
          <p:nvPr>
            <p:ph type="body" sz="half" idx="1"/>
          </p:nvPr>
        </p:nvSpPr>
        <p:spPr>
          <a:xfrm>
            <a:off x="914400" y="1066800"/>
            <a:ext cx="3581400" cy="4857750"/>
          </a:xfrm>
        </p:spPr>
        <p:txBody>
          <a:bodyPr/>
          <a:lstStyle/>
          <a:p>
            <a:pPr eaLnBrk="1" hangingPunct="1"/>
            <a:r>
              <a:rPr lang="en-US" altLang="en-US" sz="3600">
                <a:solidFill>
                  <a:schemeClr val="bg1"/>
                </a:solidFill>
                <a:latin typeface="Calibri" panose="020F0502020204030204" pitchFamily="34" charset="0"/>
              </a:rPr>
              <a:t>Leader of kingdoms</a:t>
            </a:r>
          </a:p>
          <a:p>
            <a:pPr eaLnBrk="1" hangingPunct="1"/>
            <a:r>
              <a:rPr lang="en-US" altLang="en-US" sz="3600">
                <a:solidFill>
                  <a:schemeClr val="bg1"/>
                </a:solidFill>
                <a:latin typeface="Calibri" panose="020F0502020204030204" pitchFamily="34" charset="0"/>
              </a:rPr>
              <a:t>Kings gave land to the lords</a:t>
            </a:r>
          </a:p>
          <a:p>
            <a:pPr eaLnBrk="1" hangingPunct="1"/>
            <a:r>
              <a:rPr lang="en-US" altLang="en-US" sz="3600">
                <a:solidFill>
                  <a:schemeClr val="bg1"/>
                </a:solidFill>
                <a:latin typeface="Calibri" panose="020F0502020204030204" pitchFamily="34" charset="0"/>
              </a:rPr>
              <a:t>All lords/nobles and knights swore an oath of loyalty to protect the king’s land</a:t>
            </a:r>
          </a:p>
          <a:p>
            <a:pPr eaLnBrk="1" hangingPunct="1"/>
            <a:r>
              <a:rPr lang="en-US" altLang="en-US">
                <a:solidFill>
                  <a:schemeClr val="bg1"/>
                </a:solidFill>
              </a:rPr>
              <a:t>.</a:t>
            </a:r>
          </a:p>
        </p:txBody>
      </p:sp>
      <p:pic>
        <p:nvPicPr>
          <p:cNvPr id="15369" name="Picture 9" descr="coronation Ch"/>
          <p:cNvPicPr>
            <a:picLocks noGrp="1" noChangeAspect="1" noChangeArrowheads="1"/>
          </p:cNvPicPr>
          <p:nvPr>
            <p:ph sz="half" idx="2"/>
          </p:nvPr>
        </p:nvPicPr>
        <p:blipFill>
          <a:blip r:embed="rId6"/>
          <a:srcRect/>
          <a:stretch>
            <a:fillRect/>
          </a:stretch>
        </p:blipFill>
        <p:spPr>
          <a:xfrm>
            <a:off x="4533900" y="2362200"/>
            <a:ext cx="3489325" cy="2390775"/>
          </a:xfrm>
          <a:ln w="38100" cap="sq">
            <a:solidFill>
              <a:srgbClr val="000000"/>
            </a:solidFill>
            <a:miter lim="800000"/>
          </a:ln>
          <a:effectLst>
            <a:outerShdw blurRad="50800" dist="38100" dir="2700000" algn="tl" rotWithShape="0">
              <a:srgbClr val="000000">
                <a:alpha val="43000"/>
              </a:srgbClr>
            </a:outerShdw>
          </a:effectLst>
        </p:spPr>
      </p:pic>
      <p:pic>
        <p:nvPicPr>
          <p:cNvPr id="15370" name="MSSN337.wav">
            <a:hlinkClick r:id="" action="ppaction://media"/>
          </p:cNvPr>
          <p:cNvPicPr>
            <a:picLocks noChangeAspect="1" noChangeArrowheads="1"/>
          </p:cNvPicPr>
          <p:nvPr>
            <a:audioFile r:link="rId3"/>
            <p:extLst>
              <p:ext uri="{DAA4B4D4-6D71-4841-9C94-3DE7FCFB9230}">
                <p14:media xmlns:p14="http://schemas.microsoft.com/office/powerpoint/2010/main" r:embed="rId2"/>
              </p:ext>
            </p:extLst>
          </p:nvPr>
        </p:nvPicPr>
        <p:blipFill>
          <a:blip r:embed="rId7">
            <a:extLst>
              <a:ext uri="{28A0092B-C50C-407E-A947-70E740481C1C}">
                <a14:useLocalDpi xmlns:a14="http://schemas.microsoft.com/office/drawing/2010/main" val="0"/>
              </a:ext>
            </a:extLst>
          </a:blip>
          <a:srcRect/>
          <a:stretch>
            <a:fillRect/>
          </a:stretch>
        </p:blipFill>
        <p:spPr bwMode="auto">
          <a:xfrm>
            <a:off x="533400" y="5791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15369"/>
                                        </p:tgtEl>
                                        <p:attrNameLst>
                                          <p:attrName>style.visibility</p:attrName>
                                        </p:attrNameLst>
                                      </p:cBhvr>
                                      <p:to>
                                        <p:strVal val="visible"/>
                                      </p:to>
                                    </p:set>
                                    <p:animEffect transition="in" filter="blinds(horizontal)">
                                      <p:cBhvr>
                                        <p:cTn id="7" dur="500"/>
                                        <p:tgtEl>
                                          <p:spTgt spid="15369"/>
                                        </p:tgtEl>
                                      </p:cBhvr>
                                    </p:animEffect>
                                  </p:childTnLst>
                                </p:cTn>
                              </p:par>
                            </p:childTnLst>
                          </p:cTn>
                        </p:par>
                        <p:par>
                          <p:cTn id="8" fill="hold" nodeType="afterGroup">
                            <p:stCondLst>
                              <p:cond delay="500"/>
                            </p:stCondLst>
                            <p:childTnLst>
                              <p:par>
                                <p:cTn id="9" presetID="1" presetClass="mediacall" presetSubtype="0" fill="hold" nodeType="afterEffect">
                                  <p:stCondLst>
                                    <p:cond delay="0"/>
                                  </p:stCondLst>
                                  <p:childTnLst>
                                    <p:cmd type="call" cmd="playFrom(0.0)">
                                      <p:cBhvr>
                                        <p:cTn id="10" dur="13879" fill="hold"/>
                                        <p:tgtEl>
                                          <p:spTgt spid="153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1537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1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p:cNvSpPr>
            <a:spLocks noGrp="1" noChangeArrowheads="1"/>
          </p:cNvSpPr>
          <p:nvPr>
            <p:ph type="title"/>
          </p:nvPr>
        </p:nvSpPr>
        <p:spPr/>
        <p:txBody>
          <a:bodyPr/>
          <a:lstStyle/>
          <a:p>
            <a:pPr eaLnBrk="1" hangingPunct="1">
              <a:defRPr/>
            </a:pPr>
            <a:r>
              <a:rPr lang="en-US" altLang="en-US" sz="4800" dirty="0">
                <a:solidFill>
                  <a:schemeClr val="bg1"/>
                </a:solidFill>
                <a:effectLst>
                  <a:outerShdw blurRad="38100" dist="38100" dir="2700000" algn="tl">
                    <a:srgbClr val="000000">
                      <a:alpha val="43137"/>
                    </a:srgbClr>
                  </a:outerShdw>
                </a:effectLst>
                <a:latin typeface="Old English Text MT" panose="03040902040508030806" pitchFamily="66" charset="0"/>
              </a:rPr>
              <a:t>Nobles/Lords</a:t>
            </a:r>
          </a:p>
        </p:txBody>
      </p:sp>
      <p:sp>
        <p:nvSpPr>
          <p:cNvPr id="9220" name="Rectangle 10"/>
          <p:cNvSpPr>
            <a:spLocks noGrp="1" noChangeArrowheads="1"/>
          </p:cNvSpPr>
          <p:nvPr>
            <p:ph type="body" sz="half" idx="2"/>
          </p:nvPr>
        </p:nvSpPr>
        <p:spPr>
          <a:xfrm>
            <a:off x="4648200" y="1600200"/>
            <a:ext cx="3352800" cy="4525963"/>
          </a:xfrm>
        </p:spPr>
        <p:txBody>
          <a:bodyPr/>
          <a:lstStyle/>
          <a:p>
            <a:pPr eaLnBrk="1" hangingPunct="1"/>
            <a:r>
              <a:rPr lang="en-US" altLang="en-US" sz="3600">
                <a:solidFill>
                  <a:schemeClr val="bg1"/>
                </a:solidFill>
                <a:latin typeface="Calibri" panose="020F0502020204030204" pitchFamily="34" charset="0"/>
              </a:rPr>
              <a:t>Swore loyalty to the king</a:t>
            </a:r>
          </a:p>
          <a:p>
            <a:pPr eaLnBrk="1" hangingPunct="1"/>
            <a:r>
              <a:rPr lang="en-US" altLang="en-US" sz="3600">
                <a:solidFill>
                  <a:schemeClr val="bg1"/>
                </a:solidFill>
                <a:latin typeface="Calibri" panose="020F0502020204030204" pitchFamily="34" charset="0"/>
              </a:rPr>
              <a:t>In exchange, nobles were given land called fiefs to protect</a:t>
            </a:r>
          </a:p>
        </p:txBody>
      </p:sp>
      <p:pic>
        <p:nvPicPr>
          <p:cNvPr id="17419" name="Picture 11" descr="113088~Lord-and-Vassal-Decorated-Page-Posters"/>
          <p:cNvPicPr>
            <a:picLocks noGrp="1" noChangeAspect="1" noChangeArrowheads="1"/>
          </p:cNvPicPr>
          <p:nvPr>
            <p:ph sz="half" idx="1"/>
          </p:nvPr>
        </p:nvPicPr>
        <p:blipFill>
          <a:blip r:embed="rId4"/>
          <a:srcRect/>
          <a:stretch>
            <a:fillRect/>
          </a:stretch>
        </p:blipFill>
        <p:spPr>
          <a:xfrm>
            <a:off x="1219200" y="1600200"/>
            <a:ext cx="3221038" cy="4287838"/>
          </a:xfrm>
          <a:ln w="38100" cap="sq">
            <a:solidFill>
              <a:srgbClr val="000000"/>
            </a:solidFill>
            <a:miter lim="800000"/>
          </a:ln>
          <a:effectLst>
            <a:outerShdw blurRad="50800" dist="38100" dir="2700000" algn="tl" rotWithShape="0">
              <a:srgbClr val="000000">
                <a:alpha val="43000"/>
              </a:srgbClr>
            </a:outerShdw>
          </a:effectLst>
        </p:spPr>
      </p:pic>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7419"/>
                                        </p:tgtEl>
                                        <p:attrNameLst>
                                          <p:attrName>style.visibility</p:attrName>
                                        </p:attrNameLst>
                                      </p:cBhvr>
                                      <p:to>
                                        <p:strVal val="visible"/>
                                      </p:to>
                                    </p:set>
                                    <p:anim calcmode="lin" valueType="num">
                                      <p:cBhvr additive="base">
                                        <p:cTn id="7" dur="500" fill="hold"/>
                                        <p:tgtEl>
                                          <p:spTgt spid="17419"/>
                                        </p:tgtEl>
                                        <p:attrNameLst>
                                          <p:attrName>ppt_x</p:attrName>
                                        </p:attrNameLst>
                                      </p:cBhvr>
                                      <p:tavLst>
                                        <p:tav tm="0">
                                          <p:val>
                                            <p:strVal val="#ppt_x"/>
                                          </p:val>
                                        </p:tav>
                                        <p:tav tm="100000">
                                          <p:val>
                                            <p:strVal val="#ppt_x"/>
                                          </p:val>
                                        </p:tav>
                                      </p:tavLst>
                                    </p:anim>
                                    <p:anim calcmode="lin" valueType="num">
                                      <p:cBhvr additive="base">
                                        <p:cTn id="8" dur="500" fill="hold"/>
                                        <p:tgtEl>
                                          <p:spTgt spid="17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0000"/>
            </a:gs>
            <a:gs pos="50000">
              <a:schemeClr val="bg1"/>
            </a:gs>
            <a:gs pos="100000">
              <a:srgbClr val="CC0000"/>
            </a:gs>
          </a:gsLst>
          <a:lin ang="5400000" scaled="1"/>
        </a:gradFill>
        <a:effectLst/>
      </p:bgPr>
    </p:bg>
    <p:spTree>
      <p:nvGrpSpPr>
        <p:cNvPr id="1" name=""/>
        <p:cNvGrpSpPr/>
        <p:nvPr/>
      </p:nvGrpSpPr>
      <p:grpSpPr>
        <a:xfrm>
          <a:off x="0" y="0"/>
          <a:ext cx="0" cy="0"/>
          <a:chOff x="0" y="0"/>
          <a:chExt cx="0" cy="0"/>
        </a:xfrm>
      </p:grpSpPr>
      <p:pic>
        <p:nvPicPr>
          <p:cNvPr id="1024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4"/>
          <p:cNvSpPr>
            <a:spLocks noGrp="1" noChangeArrowheads="1"/>
          </p:cNvSpPr>
          <p:nvPr>
            <p:ph type="title"/>
          </p:nvPr>
        </p:nvSpPr>
        <p:spPr/>
        <p:txBody>
          <a:bodyPr/>
          <a:lstStyle/>
          <a:p>
            <a:pPr eaLnBrk="1" hangingPunct="1">
              <a:defRPr/>
            </a:pPr>
            <a:r>
              <a:rPr lang="en-US" altLang="en-US" sz="4800" dirty="0">
                <a:solidFill>
                  <a:schemeClr val="bg1"/>
                </a:solidFill>
                <a:effectLst>
                  <a:outerShdw blurRad="38100" dist="38100" dir="2700000" algn="tl">
                    <a:srgbClr val="000000">
                      <a:alpha val="43137"/>
                    </a:srgbClr>
                  </a:outerShdw>
                </a:effectLst>
                <a:latin typeface="Old English Text MT" panose="03040902040508030806" pitchFamily="66" charset="0"/>
              </a:rPr>
              <a:t>Knights</a:t>
            </a:r>
          </a:p>
        </p:txBody>
      </p:sp>
      <p:sp>
        <p:nvSpPr>
          <p:cNvPr id="10244" name="Rectangle 7"/>
          <p:cNvSpPr>
            <a:spLocks noGrp="1" noChangeArrowheads="1"/>
          </p:cNvSpPr>
          <p:nvPr>
            <p:ph type="body" sz="half" idx="3"/>
          </p:nvPr>
        </p:nvSpPr>
        <p:spPr>
          <a:xfrm>
            <a:off x="4419600" y="1692275"/>
            <a:ext cx="4038600" cy="4525963"/>
          </a:xfrm>
        </p:spPr>
        <p:txBody>
          <a:bodyPr/>
          <a:lstStyle/>
          <a:p>
            <a:pPr eaLnBrk="1" hangingPunct="1"/>
            <a:r>
              <a:rPr lang="en-US" altLang="en-US" sz="3600">
                <a:solidFill>
                  <a:schemeClr val="bg1"/>
                </a:solidFill>
                <a:latin typeface="Calibri" panose="020F0502020204030204" pitchFamily="34" charset="0"/>
              </a:rPr>
              <a:t>Armored warriors that protected their lord’s land </a:t>
            </a:r>
          </a:p>
          <a:p>
            <a:pPr eaLnBrk="1" hangingPunct="1"/>
            <a:r>
              <a:rPr lang="en-US" altLang="en-US" sz="3600">
                <a:solidFill>
                  <a:schemeClr val="bg1"/>
                </a:solidFill>
                <a:latin typeface="Calibri" panose="020F0502020204030204" pitchFamily="34" charset="0"/>
              </a:rPr>
              <a:t>They often received “fiefs”(land) for their service</a:t>
            </a:r>
          </a:p>
        </p:txBody>
      </p:sp>
      <p:pic>
        <p:nvPicPr>
          <p:cNvPr id="23560" name="Picture 8" descr="knight1"/>
          <p:cNvPicPr>
            <a:picLocks noGrp="1" noChangeAspect="1" noChangeArrowheads="1"/>
          </p:cNvPicPr>
          <p:nvPr>
            <p:ph sz="quarter" idx="1"/>
          </p:nvPr>
        </p:nvPicPr>
        <p:blipFill>
          <a:blip r:embed="rId4"/>
          <a:srcRect/>
          <a:stretch>
            <a:fillRect/>
          </a:stretch>
        </p:blipFill>
        <p:spPr>
          <a:xfrm>
            <a:off x="1281113" y="1692275"/>
            <a:ext cx="2909887" cy="4267200"/>
          </a:xfrm>
          <a:ln w="38100" cap="sq">
            <a:solidFill>
              <a:srgbClr val="000000"/>
            </a:solidFill>
            <a:miter lim="800000"/>
          </a:ln>
          <a:effectLst>
            <a:outerShdw blurRad="50800" dist="38100" dir="2700000" algn="tl" rotWithShape="0">
              <a:srgbClr val="000000">
                <a:alpha val="43000"/>
              </a:srgbClr>
            </a:outerShdw>
          </a:effectLst>
        </p:spPr>
      </p:pic>
    </p:spTree>
    <p:custDataLst>
      <p:tags r:id="rId1"/>
    </p:custData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ntr" presetSubtype="0" fill="hold" nodeType="withEffect">
                                  <p:stCondLst>
                                    <p:cond delay="0"/>
                                  </p:stCondLst>
                                  <p:childTnLst>
                                    <p:set>
                                      <p:cBhvr>
                                        <p:cTn id="6" dur="1" fill="hold">
                                          <p:stCondLst>
                                            <p:cond delay="0"/>
                                          </p:stCondLst>
                                        </p:cTn>
                                        <p:tgtEl>
                                          <p:spTgt spid="23560"/>
                                        </p:tgtEl>
                                        <p:attrNameLst>
                                          <p:attrName>style.visibility</p:attrName>
                                        </p:attrNameLst>
                                      </p:cBhvr>
                                      <p:to>
                                        <p:strVal val="visible"/>
                                      </p:to>
                                    </p:set>
                                    <p:animEffect transition="in" filter="fade">
                                      <p:cBhvr>
                                        <p:cTn id="7" dur="2000"/>
                                        <p:tgtEl>
                                          <p:spTgt spid="23560"/>
                                        </p:tgtEl>
                                      </p:cBhvr>
                                    </p:animEffect>
                                    <p:anim calcmode="lin" valueType="num">
                                      <p:cBhvr>
                                        <p:cTn id="8" dur="2000" fill="hold"/>
                                        <p:tgtEl>
                                          <p:spTgt spid="23560"/>
                                        </p:tgtEl>
                                        <p:attrNameLst>
                                          <p:attrName>style.rotation</p:attrName>
                                        </p:attrNameLst>
                                      </p:cBhvr>
                                      <p:tavLst>
                                        <p:tav tm="0">
                                          <p:val>
                                            <p:fltVal val="720"/>
                                          </p:val>
                                        </p:tav>
                                        <p:tav tm="100000">
                                          <p:val>
                                            <p:fltVal val="0"/>
                                          </p:val>
                                        </p:tav>
                                      </p:tavLst>
                                    </p:anim>
                                    <p:anim calcmode="lin" valueType="num">
                                      <p:cBhvr>
                                        <p:cTn id="9" dur="2000" fill="hold"/>
                                        <p:tgtEl>
                                          <p:spTgt spid="23560"/>
                                        </p:tgtEl>
                                        <p:attrNameLst>
                                          <p:attrName>ppt_h</p:attrName>
                                        </p:attrNameLst>
                                      </p:cBhvr>
                                      <p:tavLst>
                                        <p:tav tm="0">
                                          <p:val>
                                            <p:fltVal val="0"/>
                                          </p:val>
                                        </p:tav>
                                        <p:tav tm="100000">
                                          <p:val>
                                            <p:strVal val="#ppt_h"/>
                                          </p:val>
                                        </p:tav>
                                      </p:tavLst>
                                    </p:anim>
                                    <p:anim calcmode="lin" valueType="num">
                                      <p:cBhvr>
                                        <p:cTn id="10" dur="2000" fill="hold"/>
                                        <p:tgtEl>
                                          <p:spTgt spid="2356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10588625" cy="706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p:nvPr/>
        </p:nvSpPr>
        <p:spPr>
          <a:xfrm>
            <a:off x="5943600" y="304800"/>
            <a:ext cx="2819400" cy="1905000"/>
          </a:xfrm>
          <a:prstGeom prst="wedgeRoundRectCallout">
            <a:avLst>
              <a:gd name="adj1" fmla="val -77800"/>
              <a:gd name="adj2" fmla="val 3288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dirty="0">
                <a:ln w="0"/>
                <a:solidFill>
                  <a:schemeClr val="tx1"/>
                </a:solidFill>
                <a:effectLst>
                  <a:outerShdw blurRad="38100" dist="19050" dir="2700000" algn="tl" rotWithShape="0">
                    <a:schemeClr val="dk1">
                      <a:alpha val="40000"/>
                    </a:schemeClr>
                  </a:outerShdw>
                </a:effectLst>
              </a:rPr>
              <a:t>I promise to protect my lord’s land with a code of conduct called chivalry!</a:t>
            </a:r>
            <a:endParaRPr lang="en-US" sz="2400" dirty="0"/>
          </a:p>
        </p:txBody>
      </p:sp>
    </p:spTree>
  </p:cSld>
  <p:clrMapOvr>
    <a:masterClrMapping/>
  </p:clrMapOvr>
  <p:transition spd="slow">
    <p:dissolve/>
  </p:transition>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BULLETTYPE" val="3"/>
  <p:tag name="RESPCOUNTERSTYLE" val="-1"/>
  <p:tag name="INPUTSOURCE" val="1"/>
  <p:tag name="BACKUPMAINTENANCE" val="7"/>
  <p:tag name="ROTATIONINTERVAL" val="2"/>
  <p:tag name="RACERSMAXDISPLAYED" val="5"/>
  <p:tag name="TEAMSINLEADERBOARD" val="5"/>
  <p:tag name="BUBBLEVALUEFORMAT" val="0.0"/>
  <p:tag name="CUSTOMCELLFORECOLOR" val="-16777216"/>
  <p:tag name="CUSTOMCELLBACKCOLOR4" val="-8355712"/>
  <p:tag name="DISPLAYDEVICEID" val="True"/>
  <p:tag name="GRIDSIZE" val="{Width=800, Height=600}"/>
  <p:tag name="CHARTLABELS" val="1"/>
  <p:tag name="PARTLISTDEFAULT" val="1"/>
  <p:tag name="INCORRECTPOINTVALUE" val="0"/>
  <p:tag name="AUTOADJUSTPARTRANGE" val="True"/>
  <p:tag name="FIBNUMRESULTS" val="5"/>
  <p:tag name="PRRESPONSE2" val="9"/>
  <p:tag name="PRRESPONSE6" val="5"/>
  <p:tag name="PRRESPONSE10" val="1"/>
  <p:tag name="CSVFORMAT" val="0"/>
  <p:tag name="RESPCOUNTERFORMAT" val="0"/>
  <p:tag name="ALLOWDUPLICATES" val="False"/>
  <p:tag name="REVIEWONLY" val="False"/>
  <p:tag name="RACEANIMATIONSPEED" val="3"/>
  <p:tag name="BUBBLENAMEVISIBLE" val="True"/>
  <p:tag name="CUSTOMGRIDBACKCOLOR" val="-2830136"/>
  <p:tag name="USESCHEMECOLORS" val="True"/>
  <p:tag name="GRIDROTATIONINTERVAL" val="2"/>
  <p:tag name="CHARTCOLORS" val="0"/>
  <p:tag name="INCLUDEPPT" val="True"/>
  <p:tag name="REALTIMEBACKUPPATH" val="(None)"/>
  <p:tag name="FIBDISPLAYRESULTS" val="True"/>
  <p:tag name="PRRESPONSE3" val="8"/>
  <p:tag name="PRRESPONSE8" val="3"/>
  <p:tag name="TPVERSION" val="2008"/>
  <p:tag name="ANSWERNOWSTYLE" val="-1"/>
  <p:tag name="COUNTDOWNSECONDS" val="10"/>
  <p:tag name="AUTOADVANCE" val="False"/>
  <p:tag name="SKIPREMAININGRACESLIDES" val="True"/>
  <p:tag name="BUBBLEGROUPING" val="3"/>
  <p:tag name="CUSTOMCELLBACKCOLOR3" val="-268652"/>
  <p:tag name="AUTOSIZEGRID" val="True"/>
  <p:tag name="INCLUDENONRESPONDERS" val="False"/>
  <p:tag name="REALTIMEBACKUP" val="False"/>
  <p:tag name="FIBINCLUDEOTHER" val="True"/>
  <p:tag name="PRRESPONSE5" val="6"/>
  <p:tag name="ALWAYSOPENPOLL" val="False"/>
  <p:tag name="ANSWERNOWTEXT" val="Answer Now"/>
  <p:tag name="BACKUPSESSIONS" val="True"/>
  <p:tag name="RACEENDPOINTS" val="100"/>
  <p:tag name="DEFAULTNUMTEAMS" val="5"/>
  <p:tag name="DISPLAYDEVICENUMBER" val="True"/>
  <p:tag name="RESETCHARTS" val="True"/>
  <p:tag name="ZEROBASED" val="False"/>
  <p:tag name="PRRESPONSE1" val="10"/>
  <p:tag name="SHOWFLASHWARNING" val="True"/>
  <p:tag name="COUNTDOWNSTYLE" val="-1"/>
  <p:tag name="AUTOUPDATEALIASES" val="True"/>
  <p:tag name="BUBBLESIZEVISIBLE" val="True"/>
  <p:tag name="GRIDOPACITY" val="90"/>
  <p:tag name="ALLOWUSERFEEDBACK" val="True"/>
  <p:tag name="FIBDISPLAYKEYWORDS" val="True"/>
  <p:tag name="SHOWBARVISIBLE" val="True"/>
  <p:tag name="NUMRESPONSES" val="1"/>
  <p:tag name="MAXRESPONDERS" val="5"/>
  <p:tag name="GRIDPOSITION" val="1"/>
  <p:tag name="CHARTSCALE" val="True"/>
  <p:tag name="PRRESPONSE9" val="2"/>
  <p:tag name="CHARTVALUEFORMAT" val="0%"/>
  <p:tag name="CUSTOMCELLBACKCOLOR2" val="-13395457"/>
  <p:tag name="CORRECTPOINTVALUE" val="1"/>
  <p:tag name="USESECONDARYMONITOR" val="True"/>
  <p:tag name="PARTICIPANTSINLEADERBOARD" val="5"/>
  <p:tag name="MULTIRESPDIVISOR" val="1"/>
  <p:tag name="SAVECSVWITHSESSION" val="True"/>
  <p:tag name="DISPLAYNAME" val="True"/>
  <p:tag name="PRRESPONSE7" val="4"/>
  <p:tag name="POLLINGCYCLE" val="2"/>
  <p:tag name="STDCHART" val="1"/>
  <p:tag name="RESPTABLESTYLE" val="-1"/>
  <p:tag name="CUSTOMCELLBACKCOLOR1" val="-657956"/>
  <p:tag name="PRRESPONSE4" val="7"/>
  <p:tag name="ADVANCEDSETTINGSVIEW" val="False"/>
  <p:tag name="DELIMITERS" val="3.1"/>
  <p:tag name="POWERPOINTVERSION" val="14.0"/>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1.xml><?xml version="1.0" encoding="utf-8"?>
<p:tagLst xmlns:a="http://schemas.openxmlformats.org/drawingml/2006/main" xmlns:r="http://schemas.openxmlformats.org/officeDocument/2006/relationships" xmlns:p="http://schemas.openxmlformats.org/presentationml/2006/main">
  <p:tag name="SLIDEGUID" val="22BF35AB4ECE4F0D920D0E0072F34274"/>
  <p:tag name="SLIDEID" val="22BF35AB4ECE4F0D920D0E0072F34274"/>
  <p:tag name="SLIDEORDER" val="1"/>
  <p:tag name="SLIDETYPE" val="Q"/>
  <p:tag name="DEMOGRAPHIC" val="False"/>
  <p:tag name="TEAMASSIGN" val="False"/>
  <p:tag name="SPEEDSCORING" val="False"/>
  <p:tag name="CORRECTPOINTVALUE" val="1"/>
  <p:tag name="INCORRECTPOINTVALUE" val="0"/>
  <p:tag name="ZEROBASED" val="False"/>
  <p:tag name="AUTOADVANCE" val="False"/>
  <p:tag name="DELIMITERS" val="3.1"/>
  <p:tag name="VALUEFORMAT" val="0%"/>
  <p:tag name="QUESTIONALIAS" val="What did knights receive in exchange for their oaths of loyalty?"/>
  <p:tag name="ANSWERSALIAS" val="A pay check|smicln|A fief|smicln|A title|smicln|A weapon"/>
  <p:tag name="VALUES" val="Incorrect|smicln|Correct|smicln|Incorrect|smicln|Incorrect"/>
  <p:tag name="RESPONSESGATHERED" val="True"/>
  <p:tag name="TOTALRESPONSES" val="30"/>
  <p:tag name="RESPONSECOUNT" val="30"/>
  <p:tag name="SLICED" val="False"/>
  <p:tag name="RESPONSES" val="2;4;2;2;2;2;2;2;2;2;2;2;2;2;2;2;2;2;2;2;2;2;2;2;2;2;2;2;2;2;"/>
  <p:tag name="CHARTSTRINGSTD" val="0 29 0 1"/>
  <p:tag name="CHARTSTRINGREV" val="1 0 29 0"/>
  <p:tag name="CHARTSTRINGSTDPER" val="0 0.966666666666667 0 0.0333333333333333"/>
  <p:tag name="CHARTSTRINGREVPER" val="0.0333333333333333 0 0.966666666666667 0"/>
</p:tagLst>
</file>

<file path=ppt/tags/tag12.xml><?xml version="1.0" encoding="utf-8"?>
<p:tagLst xmlns:a="http://schemas.openxmlformats.org/drawingml/2006/main" xmlns:r="http://schemas.openxmlformats.org/officeDocument/2006/relationships" xmlns:p="http://schemas.openxmlformats.org/presentationml/2006/main">
  <p:tag name="ANSWERBULLETS" val="3"/>
  <p:tag name="OLDNUMANSWERS" val="4"/>
  <p:tag name="TEXTLENGTH" val="35"/>
  <p:tag name="FONTSIZE" val="32"/>
  <p:tag name="BULLETTYPE" val="ppBulletArabicPeriod"/>
  <p:tag name="ANSWERTEXT" val="A pay check&#10;A fief&#10;A title&#10;A weapon"/>
</p:tagLst>
</file>

<file path=ppt/tags/tag13.xml><?xml version="1.0" encoding="utf-8"?>
<p:tagLst xmlns:a="http://schemas.openxmlformats.org/drawingml/2006/main" xmlns:r="http://schemas.openxmlformats.org/officeDocument/2006/relationships" xmlns:p="http://schemas.openxmlformats.org/presentationml/2006/main">
  <p:tag name="RCTYPE" val="Style_Liquid"/>
  <p:tag name="STYLE" val="4"/>
</p:tagLst>
</file>

<file path=ppt/tags/tag14.xml><?xml version="1.0" encoding="utf-8"?>
<p:tagLst xmlns:a="http://schemas.openxmlformats.org/drawingml/2006/main" xmlns:r="http://schemas.openxmlformats.org/officeDocument/2006/relationships" xmlns:p="http://schemas.openxmlformats.org/presentationml/2006/main">
  <p:tag name="CORSHAPE" val="True"/>
  <p:tag name="SHAPETYPE" val="3"/>
</p:tagLst>
</file>

<file path=ppt/tags/tag15.xml><?xml version="1.0" encoding="utf-8"?>
<p:tagLst xmlns:a="http://schemas.openxmlformats.org/drawingml/2006/main" xmlns:r="http://schemas.openxmlformats.org/officeDocument/2006/relationships" xmlns:p="http://schemas.openxmlformats.org/presentationml/2006/main">
  <p:tag name="SLIDEGUID" val="3486974A62944C48B57EB928BA89EEBB"/>
  <p:tag name="SLIDEID" val="3486974A62944C48B57EB928BA89EEBB"/>
  <p:tag name="SLIDEORDER" val="1"/>
  <p:tag name="SLIDETYPE" val="Q"/>
  <p:tag name="DEMOGRAPHIC" val="False"/>
  <p:tag name="TEAMASSIGN" val="False"/>
  <p:tag name="SPEEDSCORING" val="False"/>
  <p:tag name="CORRECTPOINTVALUE" val="1"/>
  <p:tag name="INCORRECTPOINTVALUE" val="0"/>
  <p:tag name="ZEROBASED" val="False"/>
  <p:tag name="AUTOADVANCE" val="False"/>
  <p:tag name="DELIMITERS" val="3.1"/>
  <p:tag name="VALUEFORMAT" val="0%"/>
  <p:tag name="QUESTIONALIAS" val="A manor was a large estate owned by a…"/>
  <p:tag name="ANSWERSALIAS" val="A knight or peasant|smicln|A daimyo or samurai|smicln|A knight or lord|smicln|Peasants or farmers"/>
  <p:tag name="VALUES" val="Incorrect|smicln|Incorrect|smicln|Correct|smicln|Incorrect"/>
  <p:tag name="RESPONSESGATHERED" val="True"/>
  <p:tag name="TOTALRESPONSES" val="30"/>
  <p:tag name="RESPONSECOUNT" val="30"/>
  <p:tag name="SLICED" val="False"/>
  <p:tag name="RESPONSES" val="3;-;3;3;3;3;4;3;3;3;3;3;3;-;3;3;3;3;3;3;3;1;3;3;3;3;3;1;3;3;3;3;"/>
  <p:tag name="CHARTSTRINGSTD" val="2 0 27 1"/>
  <p:tag name="CHARTSTRINGREV" val="1 27 0 2"/>
  <p:tag name="CHARTSTRINGSTDPER" val="0.0666666666666667 0 0.9 0.0333333333333333"/>
  <p:tag name="CHARTSTRINGREVPER" val="0.0333333333333333 0.9 0 0.0666666666666667"/>
</p:tagLst>
</file>

<file path=ppt/tags/tag16.xml><?xml version="1.0" encoding="utf-8"?>
<p:tagLst xmlns:a="http://schemas.openxmlformats.org/drawingml/2006/main" xmlns:r="http://schemas.openxmlformats.org/officeDocument/2006/relationships" xmlns:p="http://schemas.openxmlformats.org/presentationml/2006/main">
  <p:tag name="ANSWERBULLETS" val="3"/>
  <p:tag name="OLDNUMANSWERS" val="4"/>
  <p:tag name="TEXTLENGTH" val="76"/>
  <p:tag name="FONTSIZE" val="32"/>
  <p:tag name="BULLETTYPE" val="ppBulletArabicPeriod"/>
  <p:tag name="ANSWERTEXT" val="A knight or peasant&#10;A daimyo or samurai&#10;A knight or lord&#10;Peasants or farmers"/>
</p:tagLst>
</file>

<file path=ppt/tags/tag17.xml><?xml version="1.0" encoding="utf-8"?>
<p:tagLst xmlns:a="http://schemas.openxmlformats.org/drawingml/2006/main" xmlns:r="http://schemas.openxmlformats.org/officeDocument/2006/relationships" xmlns:p="http://schemas.openxmlformats.org/presentationml/2006/main">
  <p:tag name="RCTYPE" val="Style_FlagPole"/>
  <p:tag name="STYLE" val="0"/>
</p:tagLst>
</file>

<file path=ppt/tags/tag18.xml><?xml version="1.0" encoding="utf-8"?>
<p:tagLst xmlns:a="http://schemas.openxmlformats.org/drawingml/2006/main" xmlns:r="http://schemas.openxmlformats.org/officeDocument/2006/relationships" xmlns:p="http://schemas.openxmlformats.org/presentationml/2006/main">
  <p:tag name="CORSHAPE" val="True"/>
  <p:tag name="SHAPETYPE" val="3"/>
</p:tagLst>
</file>

<file path=ppt/tags/tag1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7.xml><?xml version="1.0" encoding="utf-8"?>
<p:tagLst xmlns:a="http://schemas.openxmlformats.org/drawingml/2006/main" xmlns:r="http://schemas.openxmlformats.org/officeDocument/2006/relationships" xmlns:p="http://schemas.openxmlformats.org/presentationml/2006/main">
  <p:tag name="SLIDEGUID" val="6E50711A5EA5492FA2417B1E3EAF9FF1"/>
  <p:tag name="SLIDEID" val="6E50711A5EA5492FA2417B1E3EAF9FF1"/>
  <p:tag name="SLIDEORDER" val="1"/>
  <p:tag name="SLIDETYPE" val="Q"/>
  <p:tag name="DEMOGRAPHIC" val="False"/>
  <p:tag name="TEAMASSIGN" val="False"/>
  <p:tag name="SPEEDSCORING" val="False"/>
  <p:tag name="CORRECTPOINTVALUE" val="1"/>
  <p:tag name="INCORRECTPOINTVALUE" val="0"/>
  <p:tag name="ZEROBASED" val="False"/>
  <p:tag name="AUTOADVANCE" val="False"/>
  <p:tag name="DELIMITERS" val="3.1"/>
  <p:tag name="VALUEFORMAT" val="0%"/>
  <p:tag name="QUESTIONALIAS" val="Invaders from Scandinavia who attacked Europe during the 700 and 800s were called…"/>
  <p:tag name="ANSWERSALIAS" val="The Vikings|smicln|Muslims|smicln|Magyars|smicln|Samurai"/>
  <p:tag name="VALUES" val="Correct|smicln|Incorrect|smicln|Incorrect|smicln|Incorrect"/>
  <p:tag name="RESPONSESGATHERED" val="True"/>
  <p:tag name="TOTALRESPONSES" val="34"/>
  <p:tag name="RESPONSECOUNT" val="34"/>
  <p:tag name="SLICED" val="False"/>
  <p:tag name="RESPONSES" val="1;1;1;1;1;1;2;1;1;1;1;1;1;1;1;3;1;1;3;1;1;1;1;1;1;1;3;1;1;4;1;3;4;2;"/>
  <p:tag name="CHARTSTRINGSTD" val="26 2 4 2"/>
  <p:tag name="CHARTSTRINGREV" val="2 4 2 26"/>
  <p:tag name="CHARTSTRINGSTDPER" val="0.764705882352941 0.0588235294117647 0.117647058823529 0.0588235294117647"/>
  <p:tag name="CHARTSTRINGREVPER" val="0.0588235294117647 0.117647058823529 0.0588235294117647 0.764705882352941"/>
</p:tagLst>
</file>

<file path=ppt/tags/tag28.xml><?xml version="1.0" encoding="utf-8"?>
<p:tagLst xmlns:a="http://schemas.openxmlformats.org/drawingml/2006/main" xmlns:r="http://schemas.openxmlformats.org/officeDocument/2006/relationships" xmlns:p="http://schemas.openxmlformats.org/presentationml/2006/main">
  <p:tag name="RCTYPE" val="Style_Liquid"/>
  <p:tag name="STYLE" val="4"/>
</p:tagLst>
</file>

<file path=ppt/tags/tag29.xml><?xml version="1.0" encoding="utf-8"?>
<p:tagLst xmlns:a="http://schemas.openxmlformats.org/drawingml/2006/main" xmlns:r="http://schemas.openxmlformats.org/officeDocument/2006/relationships" xmlns:p="http://schemas.openxmlformats.org/presentationml/2006/main">
  <p:tag name="CORSHAPE" val="True"/>
  <p:tag name="SHAPETYPE" val="3"/>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0.xml><?xml version="1.0" encoding="utf-8"?>
<p:tagLst xmlns:a="http://schemas.openxmlformats.org/drawingml/2006/main" xmlns:r="http://schemas.openxmlformats.org/officeDocument/2006/relationships" xmlns:p="http://schemas.openxmlformats.org/presentationml/2006/main">
  <p:tag name="ANSWERBULLETS" val="3"/>
  <p:tag name="OLDNUMANSWERS" val="4"/>
  <p:tag name="TEXTLENGTH" val="35"/>
  <p:tag name="FONTSIZE" val="32"/>
  <p:tag name="BULLETTYPE" val="ppBulletArabicPeriod"/>
  <p:tag name="ANSWERTEXT" val="The Vikings&#10;Muslims&#10;Magyars&#10;Samurai"/>
</p:tagLst>
</file>

<file path=ppt/tags/tag31.xml><?xml version="1.0" encoding="utf-8"?>
<p:tagLst xmlns:a="http://schemas.openxmlformats.org/drawingml/2006/main" xmlns:r="http://schemas.openxmlformats.org/officeDocument/2006/relationships" xmlns:p="http://schemas.openxmlformats.org/presentationml/2006/main">
  <p:tag name="SLIDEGUID" val="0549C55F408A41BA8B080A81FF9C520C"/>
  <p:tag name="SLIDEID" val="0549C55F408A41BA8B080A81FF9C520C"/>
  <p:tag name="SLIDEORDER" val="1"/>
  <p:tag name="SLIDETYPE" val="Q"/>
  <p:tag name="DEMOGRAPHIC" val="False"/>
  <p:tag name="TEAMASSIGN" val="False"/>
  <p:tag name="SPEEDSCORING" val="False"/>
  <p:tag name="CORRECTPOINTVALUE" val="1"/>
  <p:tag name="INCORRECTPOINTVALUE" val="0"/>
  <p:tag name="ZEROBASED" val="False"/>
  <p:tag name="AUTOADVANCE" val="False"/>
  <p:tag name="DELIMITERS" val="3.1"/>
  <p:tag name="VALUEFORMAT" val="0%"/>
  <p:tag name="QUESTIONALIAS" val="Who built a European Christian Empire and was crowned Emperor of the Holy Roman Empire in the year 800 CE? "/>
  <p:tag name="ANSWERSALIAS" val="Clovis|smicln|St Patrick|smicln|Pope Leo III|smicln|Charlemagne"/>
  <p:tag name="VALUES" val="Incorrect|smicln|Incorrect|smicln|Incorrect|smicln|Correct"/>
  <p:tag name="RESPONSESGATHERED" val="True"/>
  <p:tag name="TOTALRESPONSES" val="32"/>
  <p:tag name="RESPONSECOUNT" val="32"/>
  <p:tag name="SLICED" val="False"/>
  <p:tag name="RESPONSES" val="4;4;4;4;4;4;4;4;4;3;4;4;4;4;4;3;4;4;3;4;3;4;2;4;4;4;3;4;4;4;-;4;4;"/>
  <p:tag name="CHARTSTRINGSTD" val="0 1 5 26"/>
  <p:tag name="CHARTSTRINGREV" val="26 5 1 0"/>
  <p:tag name="CHARTSTRINGSTDPER" val="0 0.03125 0.15625 0.8125"/>
  <p:tag name="CHARTSTRINGREVPER" val="0.8125 0.15625 0.03125 0"/>
</p:tagLst>
</file>

<file path=ppt/tags/tag32.xml><?xml version="1.0" encoding="utf-8"?>
<p:tagLst xmlns:a="http://schemas.openxmlformats.org/drawingml/2006/main" xmlns:r="http://schemas.openxmlformats.org/officeDocument/2006/relationships" xmlns:p="http://schemas.openxmlformats.org/presentationml/2006/main">
  <p:tag name="ANSWERBULLETS" val="3"/>
  <p:tag name="OLDNUMANSWERS" val="4"/>
  <p:tag name="TEXTLENGTH" val="42"/>
  <p:tag name="FONTSIZE" val="32"/>
  <p:tag name="BULLETTYPE" val="ppBulletArabicPeriod"/>
  <p:tag name="ANSWERTEXT" val="Clovis&#10;St Patrick&#10;Pope Leo III&#10;Charlemagne"/>
</p:tagLst>
</file>

<file path=ppt/tags/tag33.xml><?xml version="1.0" encoding="utf-8"?>
<p:tagLst xmlns:a="http://schemas.openxmlformats.org/drawingml/2006/main" xmlns:r="http://schemas.openxmlformats.org/officeDocument/2006/relationships" xmlns:p="http://schemas.openxmlformats.org/presentationml/2006/main">
  <p:tag name="CORSHAPE" val="True"/>
  <p:tag name="SHAPETYPE" val="3"/>
</p:tagLst>
</file>

<file path=ppt/tags/tag34.xml><?xml version="1.0" encoding="utf-8"?>
<p:tagLst xmlns:a="http://schemas.openxmlformats.org/drawingml/2006/main" xmlns:r="http://schemas.openxmlformats.org/officeDocument/2006/relationships" xmlns:p="http://schemas.openxmlformats.org/presentationml/2006/main">
  <p:tag name="RCTYPE" val="Style_FlagPole"/>
  <p:tag name="STYLE" val="0"/>
</p:tagLst>
</file>

<file path=ppt/tags/tag3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8.xml><?xml version="1.0" encoding="utf-8"?>
<p:tagLst xmlns:a="http://schemas.openxmlformats.org/drawingml/2006/main" xmlns:r="http://schemas.openxmlformats.org/officeDocument/2006/relationships" xmlns:p="http://schemas.openxmlformats.org/presentationml/2006/main">
  <p:tag name="SLIDEGUID" val="9C3037D3BA8A4B54899B6D65F60B3C87"/>
  <p:tag name="SLIDEID" val="9C3037D3BA8A4B54899B6D65F60B3C87"/>
  <p:tag name="SLIDEORDER" val="1"/>
  <p:tag name="SLIDETYPE" val="Q"/>
  <p:tag name="DEMOGRAPHIC" val="False"/>
  <p:tag name="TEAMASSIGN" val="False"/>
  <p:tag name="SPEEDSCORING" val="False"/>
  <p:tag name="CORRECTPOINTVALUE" val="1"/>
  <p:tag name="INCORRECTPOINTVALUE" val="0"/>
  <p:tag name="ZEROBASED" val="False"/>
  <p:tag name="AUTOADVANCE" val="False"/>
  <p:tag name="DELIMITERS" val="3.1"/>
  <p:tag name="VALUEFORMAT" val="0%"/>
  <p:tag name="QUESTIONALIAS" val="Feudalism began to spread to England soon after… "/>
  <p:tag name="ANSWERSALIAS" val="Charlemagne was crowned emperor of the Romans|smicln|The Vikings began raiding northern Europe|smicln|William the Conqueror invaded England and won the Battle of Hastings|smicln|Eleanor of Aquitaine married King Henry II of England"/>
  <p:tag name="VALUES" val="Incorrect|smicln|Incorrect|smicln|Correct|smicln|Incorrect"/>
  <p:tag name="RESPONSESGATHERED" val="True"/>
  <p:tag name="TOTALRESPONSES" val="33"/>
  <p:tag name="RESPONSECOUNT" val="33"/>
  <p:tag name="SLICED" val="False"/>
  <p:tag name="RESPONSES" val="3;4;3;3;3;3;3;3;3;3;3;3;3;3;2;3;3;3;3;2;3;-;1;3;1;3;3;3;3;3;3;3;4;4;"/>
  <p:tag name="CHARTSTRINGSTD" val="2 2 26 3"/>
  <p:tag name="CHARTSTRINGREV" val="3 26 2 2"/>
  <p:tag name="CHARTSTRINGSTDPER" val="0.0606060606060606 0.0606060606060606 0.787878787878788 0.0909090909090909"/>
  <p:tag name="CHARTSTRINGREVPER" val="0.0909090909090909 0.787878787878788 0.0606060606060606 0.0606060606060606"/>
</p:tagLst>
</file>

<file path=ppt/tags/tag39.xml><?xml version="1.0" encoding="utf-8"?>
<p:tagLst xmlns:a="http://schemas.openxmlformats.org/drawingml/2006/main" xmlns:r="http://schemas.openxmlformats.org/officeDocument/2006/relationships" xmlns:p="http://schemas.openxmlformats.org/presentationml/2006/main">
  <p:tag name="RCTYPE" val="Style_FlagPole"/>
  <p:tag name="STYLE" val="0"/>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0.xml><?xml version="1.0" encoding="utf-8"?>
<p:tagLst xmlns:a="http://schemas.openxmlformats.org/drawingml/2006/main" xmlns:r="http://schemas.openxmlformats.org/officeDocument/2006/relationships" xmlns:p="http://schemas.openxmlformats.org/presentationml/2006/main">
  <p:tag name="CORSHAPE" val="True"/>
  <p:tag name="SHAPETYPE" val="3"/>
</p:tagLst>
</file>

<file path=ppt/tags/tag41.xml><?xml version="1.0" encoding="utf-8"?>
<p:tagLst xmlns:a="http://schemas.openxmlformats.org/drawingml/2006/main" xmlns:r="http://schemas.openxmlformats.org/officeDocument/2006/relationships" xmlns:p="http://schemas.openxmlformats.org/presentationml/2006/main">
  <p:tag name="ANSWERBULLETS" val="3"/>
  <p:tag name="OLDNUMANSWERS" val="4"/>
  <p:tag name="TEXTLENGTH" val="210"/>
  <p:tag name="FONTSIZE" val="24"/>
  <p:tag name="BULLETTYPE" val="ppBulletArabicPeriod"/>
  <p:tag name="ANSWERTEXT" val="Charlemagne was crowned emperor of the Romans&#10;The Vikings began raiding northern Europe&#10;William the Conqueror invaded England and won the Battle of Hastings&#10;Eleanor of Aquitaine married King Henry II of England"/>
</p:tagLst>
</file>

<file path=ppt/tags/tag42.xml><?xml version="1.0" encoding="utf-8"?>
<p:tagLst xmlns:a="http://schemas.openxmlformats.org/drawingml/2006/main" xmlns:r="http://schemas.openxmlformats.org/officeDocument/2006/relationships" xmlns:p="http://schemas.openxmlformats.org/presentationml/2006/main">
  <p:tag name="DELIMITERS" val="3.1"/>
</p:tagLst>
</file>

<file path=ppt/tags/tag43.xml><?xml version="1.0" encoding="utf-8"?>
<p:tagLst xmlns:a="http://schemas.openxmlformats.org/drawingml/2006/main" xmlns:r="http://schemas.openxmlformats.org/officeDocument/2006/relationships" xmlns:p="http://schemas.openxmlformats.org/presentationml/2006/main">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3028</TotalTime>
  <Words>737</Words>
  <Application>Microsoft Office PowerPoint</Application>
  <PresentationFormat>On-screen Show (4:3)</PresentationFormat>
  <Paragraphs>121</Paragraphs>
  <Slides>30</Slides>
  <Notes>0</Notes>
  <HiddenSlides>0</HiddenSlides>
  <MMClips>17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Elephant</vt:lpstr>
      <vt:lpstr>Berlin Sans FB</vt:lpstr>
      <vt:lpstr>Old English Text MT</vt:lpstr>
      <vt:lpstr>Tahoma</vt:lpstr>
      <vt:lpstr>Wingdings</vt:lpstr>
      <vt:lpstr>Default Design</vt:lpstr>
      <vt:lpstr>PowerPoint Presentation</vt:lpstr>
      <vt:lpstr>PowerPoint Presentation</vt:lpstr>
      <vt:lpstr>PowerPoint Presentation</vt:lpstr>
      <vt:lpstr>Feudal Europe Power Pyramid</vt:lpstr>
      <vt:lpstr>Popes</vt:lpstr>
      <vt:lpstr>Kings </vt:lpstr>
      <vt:lpstr>Nobles/Lords</vt:lpstr>
      <vt:lpstr>Knights</vt:lpstr>
      <vt:lpstr>PowerPoint Presentation</vt:lpstr>
      <vt:lpstr>Peasants</vt:lpstr>
      <vt:lpstr>Check for Understanding: What did knights receive in exchange for their oaths of loyalty?</vt:lpstr>
      <vt:lpstr>Check for Understanding: A manor was a large estate owned by a…</vt:lpstr>
      <vt:lpstr>PowerPoint Presentation</vt:lpstr>
      <vt:lpstr>PowerPoint Presentation</vt:lpstr>
      <vt:lpstr>England and France Need Protection!</vt:lpstr>
      <vt:lpstr>Vikings, Muslims and Magyars Invasion Map</vt:lpstr>
      <vt:lpstr>Charlemagne</vt:lpstr>
      <vt:lpstr>PowerPoint Presentation</vt:lpstr>
      <vt:lpstr>Charlemagne Continued</vt:lpstr>
      <vt:lpstr>PowerPoint Presentation</vt:lpstr>
      <vt:lpstr>Check for Understanding: Invaders from Scandinavia who attacked Europe during the 700 and 800s were called…</vt:lpstr>
      <vt:lpstr>Check for Understanding: Who built a European Christian Empire and was crowned Emperor of the Holy Roman Empire in the year 800 CE? </vt:lpstr>
      <vt:lpstr>William The Conqueror</vt:lpstr>
      <vt:lpstr>The Battle of Hastings Map</vt:lpstr>
      <vt:lpstr>Battle of Hastings</vt:lpstr>
      <vt:lpstr>Check for Understanding: Feudalism began to spread to England soon after… </vt:lpstr>
      <vt:lpstr>The First Castle Design:  Motte and Bailey </vt:lpstr>
      <vt:lpstr>PowerPoint Presentation</vt:lpstr>
      <vt:lpstr>PowerPoint Presentation</vt:lpstr>
      <vt:lpstr>PowerPoint Presentation</vt:lpstr>
    </vt:vector>
  </TitlesOfParts>
  <Company>SDUHSD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Rise of Feudalism in Europe</dc:title>
  <dc:creator>SDUHSD</dc:creator>
  <cp:lastModifiedBy>Tony</cp:lastModifiedBy>
  <cp:revision>69</cp:revision>
  <dcterms:created xsi:type="dcterms:W3CDTF">2008-03-04T17:35:59Z</dcterms:created>
  <dcterms:modified xsi:type="dcterms:W3CDTF">2017-01-29T20:40:37Z</dcterms:modified>
</cp:coreProperties>
</file>